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17"/>
  </p:notesMasterIdLst>
  <p:sldIdLst>
    <p:sldId id="257" r:id="rId2"/>
    <p:sldId id="294" r:id="rId3"/>
    <p:sldId id="296" r:id="rId4"/>
    <p:sldId id="328" r:id="rId5"/>
    <p:sldId id="329" r:id="rId6"/>
    <p:sldId id="326" r:id="rId7"/>
    <p:sldId id="297" r:id="rId8"/>
    <p:sldId id="260" r:id="rId9"/>
    <p:sldId id="353" r:id="rId10"/>
    <p:sldId id="354" r:id="rId11"/>
    <p:sldId id="331" r:id="rId12"/>
    <p:sldId id="352" r:id="rId13"/>
    <p:sldId id="355" r:id="rId14"/>
    <p:sldId id="356" r:id="rId15"/>
    <p:sldId id="357" r:id="rId16"/>
  </p:sldIdLst>
  <p:sldSz cx="12192000" cy="6858000"/>
  <p:notesSz cx="6858000" cy="9144000"/>
  <p:embeddedFontLst>
    <p:embeddedFont>
      <p:font typeface="a고딕11" panose="02020600000000000000" pitchFamily="18" charset="-127"/>
      <p:regular r:id="rId18"/>
    </p:embeddedFont>
    <p:embeddedFont>
      <p:font typeface="a고딕12" panose="02020600000000000000" pitchFamily="18" charset="-127"/>
      <p:regular r:id="rId19"/>
    </p:embeddedFont>
    <p:embeddedFont>
      <p:font typeface="a고딕13" panose="02020600000000000000" pitchFamily="18" charset="-127"/>
      <p:regular r:id="rId20"/>
    </p:embeddedFont>
    <p:embeddedFont>
      <p:font typeface="a고딕14" panose="02020600000000000000" pitchFamily="18" charset="-127"/>
      <p:regular r:id="rId21"/>
    </p:embeddedFont>
    <p:embeddedFont>
      <p:font typeface="a고딕15" panose="02020600000000000000" pitchFamily="18" charset="-127"/>
      <p:regular r:id="rId22"/>
    </p:embeddedFont>
    <p:embeddedFont>
      <p:font typeface="a고딕17" panose="02020600000000000000" pitchFamily="18" charset="-127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3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980"/>
    <a:srgbClr val="E26A58"/>
    <a:srgbClr val="FFC000"/>
    <a:srgbClr val="FBFBFB"/>
    <a:srgbClr val="007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5" autoAdjust="0"/>
    <p:restoredTop sz="96548" autoAdjust="0"/>
  </p:normalViewPr>
  <p:slideViewPr>
    <p:cSldViewPr snapToGrid="0">
      <p:cViewPr varScale="1">
        <p:scale>
          <a:sx n="122" d="100"/>
          <a:sy n="122" d="100"/>
        </p:scale>
        <p:origin x="96" y="990"/>
      </p:cViewPr>
      <p:guideLst>
        <p:guide orient="horz" pos="333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5A3D6A-C6B3-4985-8799-FAB6244686C4}" type="datetimeFigureOut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588E7C-876D-4D19-A165-5D386B5B27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491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저희는 딥러닝 기반 한</a:t>
            </a:r>
            <a:r>
              <a:rPr lang="en-US" altLang="ko-KR" dirty="0"/>
              <a:t>-</a:t>
            </a:r>
            <a:r>
              <a:rPr lang="ko-KR" altLang="en-US" dirty="0"/>
              <a:t>영 기계번역 모델 개발이라는 주제로 프로젝트를 진행한 팀 </a:t>
            </a:r>
            <a:r>
              <a:rPr lang="ko-KR" altLang="en-US" dirty="0" err="1"/>
              <a:t>영일이입니다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팀에 대해 간단히 소개해드리겠습니다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정보융합학부 </a:t>
            </a:r>
            <a:r>
              <a:rPr lang="ko-KR" altLang="en-US" dirty="0" err="1"/>
              <a:t>데이터사이언스</a:t>
            </a:r>
            <a:r>
              <a:rPr lang="ko-KR" altLang="en-US" dirty="0"/>
              <a:t> 전공 </a:t>
            </a:r>
            <a:r>
              <a:rPr lang="en-US" altLang="ko-KR" dirty="0"/>
              <a:t>4</a:t>
            </a:r>
            <a:r>
              <a:rPr lang="ko-KR" altLang="en-US" dirty="0"/>
              <a:t>학년 학생들로 이루어진 팀이며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이름이 영</a:t>
            </a:r>
            <a:r>
              <a:rPr lang="en-US" altLang="ko-KR" dirty="0"/>
              <a:t>, </a:t>
            </a:r>
            <a:r>
              <a:rPr lang="ko-KR" altLang="en-US" dirty="0"/>
              <a:t>일</a:t>
            </a:r>
            <a:r>
              <a:rPr lang="en-US" altLang="ko-KR" dirty="0"/>
              <a:t>, </a:t>
            </a:r>
            <a:r>
              <a:rPr lang="ko-KR" altLang="en-US" dirty="0"/>
              <a:t>이가 있는 개개인의 팀원들이 하나로 모였다는 의미에서 </a:t>
            </a:r>
            <a:r>
              <a:rPr lang="ko-KR" altLang="en-US" dirty="0" err="1"/>
              <a:t>팀명을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영일이</a:t>
            </a:r>
            <a:r>
              <a:rPr lang="en-US" altLang="ko-KR" dirty="0"/>
              <a:t>’</a:t>
            </a:r>
            <a:r>
              <a:rPr lang="ko-KR" altLang="en-US" dirty="0"/>
              <a:t>로 지었습니다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88E7C-876D-4D19-A165-5D386B5B276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9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주제인 기계번역에 대해 먼저 간단히 소개해 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88E7C-876D-4D19-A165-5D386B5B276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01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저희와 산학연계로 함께한 기업은 </a:t>
            </a:r>
            <a:r>
              <a:rPr lang="en-US" altLang="ko-KR" dirty="0"/>
              <a:t>‘</a:t>
            </a:r>
            <a:r>
              <a:rPr lang="ko-KR" altLang="en-US" dirty="0" err="1"/>
              <a:t>리얼셀러</a:t>
            </a:r>
            <a:r>
              <a:rPr lang="en-US" altLang="ko-KR" dirty="0"/>
              <a:t>’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리얼셀러는</a:t>
            </a:r>
            <a:r>
              <a:rPr lang="ko-KR" altLang="en-US" dirty="0"/>
              <a:t> 안전한 개인 간 거래를 위한 플랫폼을 개발하는 기업으로</a:t>
            </a:r>
            <a:r>
              <a:rPr lang="en-US" altLang="ko-KR" dirty="0"/>
              <a:t>, </a:t>
            </a:r>
            <a:r>
              <a:rPr lang="ko-KR" altLang="en-US" dirty="0"/>
              <a:t>현재 주 이용 고객은 국내의 개인 거래자들입니다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본 기업이 플랫폼 이용고객을 국내의 외국인들까지</a:t>
            </a:r>
            <a:r>
              <a:rPr lang="en-US" altLang="ko-KR" dirty="0"/>
              <a:t>,</a:t>
            </a:r>
            <a:r>
              <a:rPr lang="ko-KR" altLang="en-US" dirty="0"/>
              <a:t> 혹은 더 나아가 해외로 확장할 것을 대비해</a:t>
            </a:r>
            <a:endParaRPr lang="en-US" altLang="ko-KR" dirty="0"/>
          </a:p>
          <a:p>
            <a:r>
              <a:rPr lang="ko-KR" altLang="en-US" dirty="0"/>
              <a:t>프로젝트 주제를 이와 같이 </a:t>
            </a:r>
            <a:r>
              <a:rPr lang="en-US" altLang="ko-KR" dirty="0"/>
              <a:t>(</a:t>
            </a:r>
            <a:r>
              <a:rPr lang="ko-KR" altLang="en-US" dirty="0"/>
              <a:t>수정하여</a:t>
            </a:r>
            <a:r>
              <a:rPr lang="en-US" altLang="ko-KR" dirty="0"/>
              <a:t>)</a:t>
            </a:r>
            <a:r>
              <a:rPr lang="ko-KR" altLang="en-US" dirty="0"/>
              <a:t> 진행하였습니다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88E7C-876D-4D19-A165-5D386B5B276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925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88E7C-876D-4D19-A165-5D386B5B276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6664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CF97-83C0-4987-BE6D-2E4AD209D28F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92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44AAF-1002-4333-BA44-95BF418420C9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136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9DCC-89AA-4079-9ACD-0EB0BE4797B1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20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4CDF3-7B4E-4684-B339-0EFD376A40A9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68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6DFC6-01D3-46C6-9D52-08113D8FEB8B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16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5E9D8-6C44-44AC-B89B-648BFEE883FD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47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342-57F9-45DE-92FE-DA6DDCD642B6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233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DAE9B-5A0C-4419-92A8-78046FBE167B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992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33274-A24B-4EDA-BC99-F8529CC6381D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9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217BA-124F-421F-8B34-57D708225EFF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12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21322-B607-4183-B0D9-48C8DBEB1EEE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53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302A2-9870-44B1-A9EF-1E0EF85DF6F9}" type="datetime1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0CEAE-281C-4B3B-AE5D-4B247E794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530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2FE719-9CAB-49CA-842D-E173042E8C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30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HappyHouse</a:t>
            </a:r>
            <a:r>
              <a:rPr lang="en-US" altLang="ko-KR" sz="3000" dirty="0">
                <a:latin typeface="a고딕15" panose="02020600000000000000" pitchFamily="18" charset="-127"/>
                <a:ea typeface="a고딕15" panose="02020600000000000000" pitchFamily="18" charset="-127"/>
              </a:rPr>
              <a:t> Web Project</a:t>
            </a:r>
            <a:r>
              <a:rPr lang="ko-KR" altLang="en-US" sz="30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br>
              <a:rPr lang="en-US" altLang="ko-KR" sz="3000" dirty="0">
                <a:latin typeface="a고딕15" panose="02020600000000000000" pitchFamily="18" charset="-127"/>
                <a:ea typeface="a고딕15" panose="02020600000000000000" pitchFamily="18" charset="-127"/>
              </a:rPr>
            </a:br>
            <a:br>
              <a:rPr lang="en-US" altLang="ko-KR" sz="3000" dirty="0">
                <a:latin typeface="a고딕15" panose="02020600000000000000" pitchFamily="18" charset="-127"/>
                <a:ea typeface="a고딕15" panose="02020600000000000000" pitchFamily="18" charset="-127"/>
              </a:rPr>
            </a:br>
            <a:endParaRPr lang="ko-KR" altLang="en-US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E613DB-16E4-44CD-8B43-1E147B37C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0" y="3018891"/>
            <a:ext cx="6858000" cy="271674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1800" dirty="0">
                <a:latin typeface="a고딕14" panose="02020600000000000000" pitchFamily="18" charset="-127"/>
                <a:ea typeface="a고딕14" panose="02020600000000000000" pitchFamily="18" charset="-127"/>
              </a:rPr>
              <a:t>SSAFY </a:t>
            </a:r>
            <a:r>
              <a:rPr lang="ko-KR" altLang="en-US" sz="1800" dirty="0">
                <a:latin typeface="a고딕14" panose="02020600000000000000" pitchFamily="18" charset="-127"/>
                <a:ea typeface="a고딕14" panose="02020600000000000000" pitchFamily="18" charset="-127"/>
              </a:rPr>
              <a:t>최종 </a:t>
            </a:r>
            <a:r>
              <a:rPr lang="en-US" altLang="ko-KR" sz="1800" dirty="0">
                <a:latin typeface="a고딕14" panose="02020600000000000000" pitchFamily="18" charset="-127"/>
                <a:ea typeface="a고딕14" panose="02020600000000000000" pitchFamily="18" charset="-127"/>
              </a:rPr>
              <a:t>PJT</a:t>
            </a:r>
            <a:b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</a:br>
            <a:b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</a:br>
            <a:r>
              <a:rPr lang="ko-KR" altLang="en-US" sz="1800" dirty="0">
                <a:latin typeface="a고딕11" panose="02020600000000000000" pitchFamily="18" charset="-127"/>
                <a:ea typeface="a고딕11" panose="02020600000000000000" pitchFamily="18" charset="-127"/>
              </a:rPr>
              <a:t>팀 </a:t>
            </a:r>
            <a:r>
              <a:rPr lang="en-US" altLang="ko-KR" sz="1800" dirty="0">
                <a:latin typeface="a고딕14" panose="02020600000000000000" pitchFamily="18" charset="-127"/>
                <a:ea typeface="a고딕14" panose="02020600000000000000" pitchFamily="18" charset="-127"/>
              </a:rPr>
              <a:t>Simple</a:t>
            </a:r>
            <a:r>
              <a:rPr lang="ko-KR" altLang="en-US" sz="1800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en-US" altLang="ko-KR" sz="1800" dirty="0">
                <a:latin typeface="a고딕14" panose="02020600000000000000" pitchFamily="18" charset="-127"/>
                <a:ea typeface="a고딕14" panose="02020600000000000000" pitchFamily="18" charset="-127"/>
              </a:rPr>
              <a:t>Is Best</a:t>
            </a:r>
          </a:p>
          <a:p>
            <a:pPr>
              <a:lnSpc>
                <a:spcPct val="100000"/>
              </a:lnSpc>
            </a:pPr>
            <a:r>
              <a:rPr lang="ko-KR" altLang="en-US" sz="1800" dirty="0">
                <a:latin typeface="a고딕11" panose="02020600000000000000" pitchFamily="18" charset="-127"/>
                <a:ea typeface="a고딕11" panose="02020600000000000000" pitchFamily="18" charset="-127"/>
              </a:rPr>
              <a:t>반 </a:t>
            </a:r>
            <a:r>
              <a:rPr lang="ko-KR" altLang="en-US" sz="1800" dirty="0">
                <a:latin typeface="a고딕14" panose="02020600000000000000" pitchFamily="18" charset="-127"/>
                <a:ea typeface="a고딕14" panose="02020600000000000000" pitchFamily="18" charset="-127"/>
              </a:rPr>
              <a:t>광주 </a:t>
            </a:r>
            <a:r>
              <a:rPr lang="en-US" altLang="ko-KR" sz="1800" dirty="0">
                <a:latin typeface="a고딕14" panose="02020600000000000000" pitchFamily="18" charset="-127"/>
                <a:ea typeface="a고딕14" panose="02020600000000000000" pitchFamily="18" charset="-127"/>
              </a:rPr>
              <a:t>4</a:t>
            </a:r>
            <a:r>
              <a:rPr lang="ko-KR" altLang="en-US" sz="1800" dirty="0">
                <a:latin typeface="a고딕14" panose="02020600000000000000" pitchFamily="18" charset="-127"/>
                <a:ea typeface="a고딕14" panose="02020600000000000000" pitchFamily="18" charset="-127"/>
              </a:rPr>
              <a:t>반</a:t>
            </a:r>
            <a:endParaRPr lang="en-US" altLang="ko-KR" sz="14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>
              <a:lnSpc>
                <a:spcPct val="170000"/>
              </a:lnSpc>
            </a:pPr>
            <a:r>
              <a:rPr lang="ko-KR" altLang="en-US" sz="1400" dirty="0" err="1">
                <a:latin typeface="a고딕11" panose="02020600000000000000" pitchFamily="18" charset="-127"/>
                <a:ea typeface="a고딕11" panose="02020600000000000000" pitchFamily="18" charset="-127"/>
              </a:rPr>
              <a:t>김영서</a:t>
            </a:r>
            <a:r>
              <a:rPr lang="en-US" altLang="ko-KR" sz="1400" dirty="0"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sz="1400" dirty="0">
                <a:latin typeface="a고딕11" panose="02020600000000000000" pitchFamily="18" charset="-127"/>
                <a:ea typeface="a고딕11" panose="02020600000000000000" pitchFamily="18" charset="-127"/>
              </a:rPr>
              <a:t>김세진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FE2D831-1D4E-4FE1-A5CF-9D5EF9F046FD}"/>
              </a:ext>
            </a:extLst>
          </p:cNvPr>
          <p:cNvGrpSpPr/>
          <p:nvPr/>
        </p:nvGrpSpPr>
        <p:grpSpPr>
          <a:xfrm flipV="1">
            <a:off x="3890513" y="2399293"/>
            <a:ext cx="4468483" cy="76488"/>
            <a:chOff x="2057400" y="1143000"/>
            <a:chExt cx="2873208" cy="635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02D6707-496D-48DF-A135-F7A8BC947D3D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D0DCF04-04EA-4F84-B3DD-3354E6BF23B9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86F362-2C30-49A0-88AD-B5BDBFA22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92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5038084-D852-43E1-9263-D56A2E2654BC}"/>
              </a:ext>
            </a:extLst>
          </p:cNvPr>
          <p:cNvSpPr/>
          <p:nvPr/>
        </p:nvSpPr>
        <p:spPr>
          <a:xfrm>
            <a:off x="425801" y="196346"/>
            <a:ext cx="33471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ko-KR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2.3 </a:t>
            </a:r>
            <a:r>
              <a:rPr lang="ko-KR" altLang="en-US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핵심 기술</a:t>
            </a:r>
            <a:endParaRPr lang="en-US" altLang="ko-KR" sz="28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0ACD84E-8E31-4E56-B262-900299D27979}"/>
              </a:ext>
            </a:extLst>
          </p:cNvPr>
          <p:cNvGrpSpPr/>
          <p:nvPr/>
        </p:nvGrpSpPr>
        <p:grpSpPr>
          <a:xfrm flipV="1">
            <a:off x="517642" y="800100"/>
            <a:ext cx="2911358" cy="69850"/>
            <a:chOff x="2057400" y="1143000"/>
            <a:chExt cx="2873208" cy="6350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D6707-DCC4-4FEB-AB03-18945845FBF5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152133D-4177-4A36-947E-1B1BCC7865E8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95DF1AD-F910-4A5B-9195-065B59205AB7}"/>
              </a:ext>
            </a:extLst>
          </p:cNvPr>
          <p:cNvSpPr/>
          <p:nvPr/>
        </p:nvSpPr>
        <p:spPr>
          <a:xfrm>
            <a:off x="425801" y="931589"/>
            <a:ext cx="2712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ko-KR" altLang="en-US" sz="2000" dirty="0">
                <a:latin typeface="a고딕12" panose="02020600000000000000" pitchFamily="18" charset="-127"/>
                <a:ea typeface="a고딕12" panose="02020600000000000000" pitchFamily="18" charset="-127"/>
              </a:rPr>
              <a:t>기능 및 구현 내용 소개</a:t>
            </a:r>
            <a:endParaRPr lang="en-US" altLang="ko-KR" sz="2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56A1ADE-47CF-4515-975E-8798E5DB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5BB588-7F3B-34F2-DE35-FBB6FF906D90}"/>
              </a:ext>
            </a:extLst>
          </p:cNvPr>
          <p:cNvSpPr txBox="1"/>
          <p:nvPr/>
        </p:nvSpPr>
        <p:spPr>
          <a:xfrm>
            <a:off x="517642" y="1537139"/>
            <a:ext cx="6886323" cy="132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 latinLnBrk="1">
              <a:lnSpc>
                <a:spcPct val="200000"/>
              </a:lnSpc>
              <a:buFontTx/>
              <a:buChar char="-"/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현재 위치와 가까운 주변 지역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fontAlgn="base" latinLnBrk="1">
              <a:lnSpc>
                <a:spcPct val="200000"/>
              </a:lnSpc>
            </a:pP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	 DB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에 있는 동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/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읍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/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면 지역의 위도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,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경도와 현재 접속 위치의 위도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,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경도의 거리 계산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200000"/>
              </a:lnSpc>
            </a:pP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9006E1-61B9-B17A-E7B4-9C5801644F8D}"/>
              </a:ext>
            </a:extLst>
          </p:cNvPr>
          <p:cNvSpPr txBox="1"/>
          <p:nvPr/>
        </p:nvSpPr>
        <p:spPr>
          <a:xfrm>
            <a:off x="947726" y="2488168"/>
            <a:ext cx="908678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X = ( cos( </a:t>
            </a:r>
            <a:r>
              <a:rPr lang="ko-KR" altLang="en-US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위도</a:t>
            </a:r>
            <a:r>
              <a:rPr lang="en-US" altLang="ko-KR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#1 ) * 6400 * 2 * 3.14 / 360 ) * | </a:t>
            </a:r>
            <a:r>
              <a:rPr lang="ko-KR" altLang="en-US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경도</a:t>
            </a:r>
            <a:r>
              <a:rPr lang="en-US" altLang="ko-KR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#1 - </a:t>
            </a:r>
            <a:r>
              <a:rPr lang="ko-KR" altLang="en-US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경도</a:t>
            </a:r>
            <a:r>
              <a:rPr lang="en-US" altLang="ko-KR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#2 |</a:t>
            </a:r>
            <a:endParaRPr lang="ko-KR" altLang="en-US" sz="1400" b="0" i="1" dirty="0">
              <a:solidFill>
                <a:schemeClr val="bg1">
                  <a:lumMod val="65000"/>
                </a:schemeClr>
              </a:solidFill>
              <a:effectLst/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just"/>
            <a:r>
              <a:rPr lang="en-US" altLang="ko-KR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Y = 111 * | </a:t>
            </a:r>
            <a:r>
              <a:rPr lang="ko-KR" altLang="en-US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위도</a:t>
            </a:r>
            <a:r>
              <a:rPr lang="en-US" altLang="ko-KR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#1 - </a:t>
            </a:r>
            <a:r>
              <a:rPr lang="ko-KR" altLang="en-US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위도</a:t>
            </a:r>
            <a:r>
              <a:rPr lang="en-US" altLang="ko-KR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#2 |</a:t>
            </a:r>
            <a:endParaRPr lang="ko-KR" altLang="en-US" sz="1400" b="0" i="1" dirty="0">
              <a:solidFill>
                <a:schemeClr val="bg1">
                  <a:lumMod val="65000"/>
                </a:schemeClr>
              </a:solidFill>
              <a:effectLst/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algn="just"/>
            <a:r>
              <a:rPr lang="en-US" altLang="ko-KR" sz="1400" b="1" i="1" dirty="0">
                <a:solidFill>
                  <a:schemeClr val="bg1">
                    <a:lumMod val="65000"/>
                  </a:schemeClr>
                </a:solidFill>
                <a:effectLst/>
                <a:latin typeface="a고딕12" panose="02020600000000000000" pitchFamily="18" charset="-127"/>
                <a:ea typeface="a고딕12" panose="02020600000000000000" pitchFamily="18" charset="-127"/>
              </a:rPr>
              <a:t>D = √ ( X² + Y²)</a:t>
            </a:r>
            <a:endParaRPr lang="ko-KR" altLang="en-US" sz="1400" b="0" i="1" dirty="0">
              <a:solidFill>
                <a:schemeClr val="bg1">
                  <a:lumMod val="65000"/>
                </a:schemeClr>
              </a:solidFill>
              <a:effectLst/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A6E50B-45CA-A3E4-E4F4-90AB23CC0281}"/>
              </a:ext>
            </a:extLst>
          </p:cNvPr>
          <p:cNvSpPr txBox="1"/>
          <p:nvPr/>
        </p:nvSpPr>
        <p:spPr>
          <a:xfrm>
            <a:off x="517641" y="3185282"/>
            <a:ext cx="8336799" cy="132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 latinLnBrk="1">
              <a:lnSpc>
                <a:spcPct val="200000"/>
              </a:lnSpc>
              <a:buFontTx/>
              <a:buChar char="-"/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지도 이동 이벤트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fontAlgn="base" latinLnBrk="1">
              <a:lnSpc>
                <a:spcPct val="200000"/>
              </a:lnSpc>
            </a:pP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	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지도 중앙 위치 데이터가 변할 때마다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위도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,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경도 거리 계산을 통해 가까운 상권과 학군 정보 제공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200000"/>
              </a:lnSpc>
            </a:pP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B7985B-7E62-62DF-8244-39C4BB1CDE2F}"/>
              </a:ext>
            </a:extLst>
          </p:cNvPr>
          <p:cNvSpPr txBox="1"/>
          <p:nvPr/>
        </p:nvSpPr>
        <p:spPr>
          <a:xfrm>
            <a:off x="517641" y="4187704"/>
            <a:ext cx="8336799" cy="132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 latinLnBrk="1">
              <a:lnSpc>
                <a:spcPct val="200000"/>
              </a:lnSpc>
              <a:buFontTx/>
              <a:buChar char="-"/>
            </a:pPr>
            <a:r>
              <a:rPr lang="ko-KR" altLang="en-US" sz="1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페이지네이션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fontAlgn="base" latinLnBrk="1">
              <a:lnSpc>
                <a:spcPct val="200000"/>
              </a:lnSpc>
            </a:pP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	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아파트 정보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, </a:t>
            </a:r>
            <a:r>
              <a:rPr lang="en-US" altLang="ko-KR" sz="1400" dirty="0" err="1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QnA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게시판에 </a:t>
            </a:r>
            <a:r>
              <a:rPr lang="ko-KR" altLang="en-US" sz="1400" dirty="0" err="1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페이지네이션을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 적용하여 직관적으로 정보 제공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200000"/>
              </a:lnSpc>
            </a:pP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D682C2-BE05-3910-8CF6-CEFE58374C03}"/>
              </a:ext>
            </a:extLst>
          </p:cNvPr>
          <p:cNvSpPr txBox="1"/>
          <p:nvPr/>
        </p:nvSpPr>
        <p:spPr>
          <a:xfrm>
            <a:off x="517640" y="5241547"/>
            <a:ext cx="8336799" cy="889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 latinLnBrk="1">
              <a:lnSpc>
                <a:spcPct val="200000"/>
              </a:lnSpc>
              <a:buFontTx/>
              <a:buChar char="-"/>
            </a:pP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JWT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를 이용한 로그인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fontAlgn="base" latinLnBrk="1">
              <a:lnSpc>
                <a:spcPct val="200000"/>
              </a:lnSpc>
            </a:pP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	 Access Token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과 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Refresh Token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  <a:sym typeface="Wingdings" panose="05000000000000000000" pitchFamily="2" charset="2"/>
              </a:rPr>
              <a:t>을 이용하여 로그인한 회원이 실제 회원인지 판별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110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2FE2D831-1D4E-4FE1-A5CF-9D5EF9F046FD}"/>
              </a:ext>
            </a:extLst>
          </p:cNvPr>
          <p:cNvGrpSpPr/>
          <p:nvPr/>
        </p:nvGrpSpPr>
        <p:grpSpPr>
          <a:xfrm flipV="1">
            <a:off x="4293031" y="3674518"/>
            <a:ext cx="3587857" cy="91569"/>
            <a:chOff x="2057400" y="1143000"/>
            <a:chExt cx="2873208" cy="635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02D6707-496D-48DF-A135-F7A8BC947D3D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D0DCF04-04EA-4F84-B3DD-3354E6BF23B9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제목 1">
            <a:extLst>
              <a:ext uri="{FF2B5EF4-FFF2-40B4-BE49-F238E27FC236}">
                <a16:creationId xmlns:a16="http://schemas.microsoft.com/office/drawing/2014/main" id="{A1E2E883-E5BE-456B-A076-18CA49347177}"/>
              </a:ext>
            </a:extLst>
          </p:cNvPr>
          <p:cNvSpPr txBox="1">
            <a:spLocks/>
          </p:cNvSpPr>
          <p:nvPr/>
        </p:nvSpPr>
        <p:spPr>
          <a:xfrm>
            <a:off x="4149072" y="2790768"/>
            <a:ext cx="3893851" cy="7607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>
                <a:latin typeface="a고딕13" panose="02020600000000000000" pitchFamily="18" charset="-127"/>
                <a:ea typeface="a고딕13" panose="02020600000000000000" pitchFamily="18" charset="-127"/>
              </a:rPr>
              <a:t>3. </a:t>
            </a:r>
            <a:r>
              <a:rPr lang="ko-KR" altLang="en-US" sz="3000" dirty="0">
                <a:latin typeface="a고딕13" panose="02020600000000000000" pitchFamily="18" charset="-127"/>
                <a:ea typeface="a고딕13" panose="02020600000000000000" pitchFamily="18" charset="-127"/>
              </a:rPr>
              <a:t>개발 결과</a:t>
            </a:r>
            <a:endParaRPr lang="ko-KR" altLang="en-US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34511A8-8D33-4EB2-B29A-A1D271F0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8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5038084-D852-43E1-9263-D56A2E2654BC}"/>
              </a:ext>
            </a:extLst>
          </p:cNvPr>
          <p:cNvSpPr/>
          <p:nvPr/>
        </p:nvSpPr>
        <p:spPr>
          <a:xfrm>
            <a:off x="425801" y="196346"/>
            <a:ext cx="33471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ko-KR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3.1 </a:t>
            </a:r>
            <a:r>
              <a:rPr lang="ko-KR" altLang="en-US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시연 영상</a:t>
            </a:r>
            <a:endParaRPr lang="en-US" altLang="ko-KR" sz="28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0ACD84E-8E31-4E56-B262-900299D27979}"/>
              </a:ext>
            </a:extLst>
          </p:cNvPr>
          <p:cNvGrpSpPr/>
          <p:nvPr/>
        </p:nvGrpSpPr>
        <p:grpSpPr>
          <a:xfrm flipV="1">
            <a:off x="517642" y="800100"/>
            <a:ext cx="2911358" cy="69850"/>
            <a:chOff x="2057400" y="1143000"/>
            <a:chExt cx="2873208" cy="6350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D6707-DCC4-4FEB-AB03-18945845FBF5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152133D-4177-4A36-947E-1B1BCC7865E8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95DF1AD-F910-4A5B-9195-065B59205AB7}"/>
              </a:ext>
            </a:extLst>
          </p:cNvPr>
          <p:cNvSpPr/>
          <p:nvPr/>
        </p:nvSpPr>
        <p:spPr>
          <a:xfrm>
            <a:off x="425801" y="931589"/>
            <a:ext cx="2712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ko-KR" altLang="en-US" sz="2000" dirty="0">
                <a:latin typeface="a고딕12" panose="02020600000000000000" pitchFamily="18" charset="-127"/>
                <a:ea typeface="a고딕12" panose="02020600000000000000" pitchFamily="18" charset="-127"/>
              </a:rPr>
              <a:t>개발 결과</a:t>
            </a:r>
            <a:endParaRPr lang="en-US" altLang="ko-KR" sz="2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56A1ADE-47CF-4515-975E-8798E5DB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03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SAFY_관통프로젝트_최종">
            <a:hlinkClick r:id="" action="ppaction://media"/>
            <a:extLst>
              <a:ext uri="{FF2B5EF4-FFF2-40B4-BE49-F238E27FC236}">
                <a16:creationId xmlns:a16="http://schemas.microsoft.com/office/drawing/2014/main" id="{D2C89E74-81B0-EF67-B048-4EF9124ECC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13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2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">
            <a:extLst>
              <a:ext uri="{FF2B5EF4-FFF2-40B4-BE49-F238E27FC236}">
                <a16:creationId xmlns:a16="http://schemas.microsoft.com/office/drawing/2014/main" id="{A954E836-1420-4478-8452-3C39E1B91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74" y="1617254"/>
            <a:ext cx="1837888" cy="453606"/>
          </a:xfrm>
        </p:spPr>
        <p:txBody>
          <a:bodyPr>
            <a:normAutofit/>
          </a:bodyPr>
          <a:lstStyle/>
          <a:p>
            <a:r>
              <a:rPr lang="ko-KR" altLang="en-US" sz="1800" dirty="0" err="1">
                <a:solidFill>
                  <a:srgbClr val="004980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김</a:t>
            </a:r>
            <a:r>
              <a:rPr lang="ko-KR" altLang="en-US" sz="18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영서</a:t>
            </a:r>
            <a:endParaRPr lang="ko-KR" altLang="en-US" sz="18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663F63-BB3B-4375-AC75-BB3B6523955A}"/>
              </a:ext>
            </a:extLst>
          </p:cNvPr>
          <p:cNvSpPr txBox="1"/>
          <p:nvPr/>
        </p:nvSpPr>
        <p:spPr>
          <a:xfrm>
            <a:off x="1033265" y="2070860"/>
            <a:ext cx="9288371" cy="2008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7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싸피에</a:t>
            </a:r>
            <a:r>
              <a:rPr lang="ko-KR" altLang="en-US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 들어오기 전에는 웹개발에 대해 아무것도 몰라 막막하기만 했는데</a:t>
            </a:r>
            <a:r>
              <a:rPr lang="en-US" altLang="ko-KR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처음으로 </a:t>
            </a:r>
            <a:r>
              <a:rPr lang="ko-KR" altLang="en-US" sz="17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백엔드</a:t>
            </a:r>
            <a:r>
              <a:rPr lang="en-US" altLang="ko-KR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,</a:t>
            </a:r>
            <a:r>
              <a:rPr lang="ko-KR" altLang="en-US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 </a:t>
            </a:r>
            <a:r>
              <a:rPr lang="ko-KR" altLang="en-US" sz="17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프론트엔드</a:t>
            </a:r>
            <a:r>
              <a:rPr lang="en-US" altLang="ko-KR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, DB, </a:t>
            </a:r>
            <a:r>
              <a:rPr lang="ko-KR" altLang="en-US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데이터 가공</a:t>
            </a:r>
            <a:r>
              <a:rPr lang="en-US" altLang="ko-KR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, </a:t>
            </a:r>
            <a:r>
              <a:rPr lang="ko-KR" altLang="en-US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디자인과 같은 웹 개발의 모든 것을 팀원과 협력하여 직접 만들어 본 것이 뿌듯하고 재밌었습니다</a:t>
            </a:r>
            <a:r>
              <a:rPr lang="en-US" altLang="ko-KR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좀 더 시간이 주어진다면 클라우드 연동과 실제 배포 하는 과정도 진행해보고 싶습니다</a:t>
            </a:r>
            <a:r>
              <a:rPr lang="en-US" altLang="ko-KR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7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36FB6372-FCB4-40E6-B5F7-4B8B383703B1}"/>
              </a:ext>
            </a:extLst>
          </p:cNvPr>
          <p:cNvSpPr txBox="1">
            <a:spLocks/>
          </p:cNvSpPr>
          <p:nvPr/>
        </p:nvSpPr>
        <p:spPr>
          <a:xfrm>
            <a:off x="1033265" y="4079946"/>
            <a:ext cx="2987835" cy="4536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800" dirty="0">
                <a:solidFill>
                  <a:srgbClr val="004980"/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김</a:t>
            </a:r>
            <a:r>
              <a:rPr lang="ko-KR" altLang="en-US" sz="1800" dirty="0">
                <a:latin typeface="a고딕15" panose="02020600000000000000" pitchFamily="18" charset="-127"/>
                <a:ea typeface="a고딕15" panose="02020600000000000000" pitchFamily="18" charset="-127"/>
              </a:rPr>
              <a:t>세진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226DB9-2EEC-4084-B670-7DABFA12A653}"/>
              </a:ext>
            </a:extLst>
          </p:cNvPr>
          <p:cNvSpPr txBox="1"/>
          <p:nvPr/>
        </p:nvSpPr>
        <p:spPr>
          <a:xfrm>
            <a:off x="1064256" y="4620636"/>
            <a:ext cx="9509959" cy="1616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기초부터 배워 프로젝트까지 긴 시간동안 진행하며 힘들었지만 하루하루 성장해 가는 제 모습을 볼 수 있어서 배움의 재미를 알게 된 것 같고</a:t>
            </a:r>
            <a:r>
              <a:rPr lang="en-US" altLang="ko-KR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처음으로 경험한 웹 프로젝트 였는데 계획 했던 것 보다 결과물이 좋아 성취감을 많이 느꼈습니다</a:t>
            </a:r>
            <a:r>
              <a:rPr lang="en-US" altLang="ko-KR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앞으로 웹 기반 프로젝트를 진행하는데 있어서 큰 자신감을 얻어가는 것 같습니다</a:t>
            </a:r>
            <a:r>
              <a:rPr lang="en-US" altLang="ko-KR" sz="17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3C61C5E-DBCE-4E0E-929E-72995D6A2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6F12CB2-1EFB-44BE-8D1C-C8FBEBF6B51A}"/>
              </a:ext>
            </a:extLst>
          </p:cNvPr>
          <p:cNvSpPr/>
          <p:nvPr/>
        </p:nvSpPr>
        <p:spPr>
          <a:xfrm>
            <a:off x="425801" y="196346"/>
            <a:ext cx="56949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ko-KR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3.2 </a:t>
            </a:r>
            <a:r>
              <a:rPr lang="ko-KR" altLang="en-US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개발 후기</a:t>
            </a:r>
            <a:endParaRPr lang="en-US" altLang="ko-KR" sz="28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17642" y="800100"/>
            <a:ext cx="2160000" cy="69850"/>
            <a:chOff x="517642" y="800100"/>
            <a:chExt cx="3492000" cy="69850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F12AD600-AF8C-4DF3-A284-37E5E8CFADCC}"/>
                </a:ext>
              </a:extLst>
            </p:cNvPr>
            <p:cNvSpPr/>
            <p:nvPr/>
          </p:nvSpPr>
          <p:spPr>
            <a:xfrm flipV="1">
              <a:off x="517642" y="800100"/>
              <a:ext cx="1455679" cy="6985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6B56FC6-65AD-4085-BCCB-656F51498B91}"/>
                </a:ext>
              </a:extLst>
            </p:cNvPr>
            <p:cNvSpPr/>
            <p:nvPr/>
          </p:nvSpPr>
          <p:spPr>
            <a:xfrm flipV="1">
              <a:off x="1973321" y="800100"/>
              <a:ext cx="1455679" cy="698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5BB20CD9-1390-4BE6-ABE5-6E936D366A6B}"/>
                </a:ext>
              </a:extLst>
            </p:cNvPr>
            <p:cNvGrpSpPr/>
            <p:nvPr/>
          </p:nvGrpSpPr>
          <p:grpSpPr>
            <a:xfrm flipV="1">
              <a:off x="517642" y="800100"/>
              <a:ext cx="3492000" cy="69850"/>
              <a:chOff x="2057400" y="1143000"/>
              <a:chExt cx="2873208" cy="63500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C2384D4C-402C-4871-8F2C-FC8F6CFC46A1}"/>
                  </a:ext>
                </a:extLst>
              </p:cNvPr>
              <p:cNvSpPr/>
              <p:nvPr/>
            </p:nvSpPr>
            <p:spPr>
              <a:xfrm>
                <a:off x="2057400" y="1143000"/>
                <a:ext cx="1436604" cy="63500"/>
              </a:xfrm>
              <a:prstGeom prst="rect">
                <a:avLst/>
              </a:prstGeom>
              <a:solidFill>
                <a:srgbClr val="3135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00BFE004-3C36-4BEE-A1BE-6B26B62B5FCE}"/>
                  </a:ext>
                </a:extLst>
              </p:cNvPr>
              <p:cNvSpPr/>
              <p:nvPr/>
            </p:nvSpPr>
            <p:spPr>
              <a:xfrm>
                <a:off x="3494004" y="1143000"/>
                <a:ext cx="1436604" cy="63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91CE127-4CCC-D6B2-8C79-C08FB572C9EA}"/>
              </a:ext>
            </a:extLst>
          </p:cNvPr>
          <p:cNvSpPr/>
          <p:nvPr/>
        </p:nvSpPr>
        <p:spPr>
          <a:xfrm>
            <a:off x="425801" y="931589"/>
            <a:ext cx="2712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ko-KR" altLang="en-US" sz="2000" dirty="0">
                <a:latin typeface="a고딕12" panose="02020600000000000000" pitchFamily="18" charset="-127"/>
                <a:ea typeface="a고딕12" panose="02020600000000000000" pitchFamily="18" charset="-127"/>
              </a:rPr>
              <a:t>개발 결과</a:t>
            </a:r>
            <a:endParaRPr lang="en-US" altLang="ko-KR" sz="2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105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2FE719-9CAB-49CA-842D-E173042E8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0440" y="2803125"/>
            <a:ext cx="3731119" cy="760707"/>
          </a:xfrm>
        </p:spPr>
        <p:txBody>
          <a:bodyPr>
            <a:normAutofit fontScale="90000"/>
          </a:bodyPr>
          <a:lstStyle/>
          <a:p>
            <a:pPr algn="dist"/>
            <a:r>
              <a:rPr lang="ko-KR" altLang="en-US" dirty="0">
                <a:latin typeface="a고딕13" panose="02020600000000000000" pitchFamily="18" charset="-127"/>
                <a:ea typeface="a고딕13" panose="02020600000000000000" pitchFamily="18" charset="-127"/>
              </a:rPr>
              <a:t>감사합니다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FE2D831-1D4E-4FE1-A5CF-9D5EF9F046FD}"/>
              </a:ext>
            </a:extLst>
          </p:cNvPr>
          <p:cNvGrpSpPr/>
          <p:nvPr/>
        </p:nvGrpSpPr>
        <p:grpSpPr>
          <a:xfrm flipV="1">
            <a:off x="4293031" y="3674518"/>
            <a:ext cx="3587857" cy="91569"/>
            <a:chOff x="2057400" y="1143000"/>
            <a:chExt cx="2873208" cy="635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02D6707-496D-48DF-A135-F7A8BC947D3D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D0DCF04-04EA-4F84-B3DD-3354E6BF23B9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53C4F6-98E5-4E3F-890E-998CE691F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09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2FE719-9CAB-49CA-842D-E173042E8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1011641"/>
            <a:ext cx="7772400" cy="659519"/>
          </a:xfrm>
        </p:spPr>
        <p:txBody>
          <a:bodyPr>
            <a:normAutofit/>
          </a:bodyPr>
          <a:lstStyle/>
          <a:p>
            <a:r>
              <a:rPr lang="ko-KR" altLang="en-US" sz="3000">
                <a:latin typeface="a고딕15" panose="02020600000000000000" pitchFamily="18" charset="-127"/>
                <a:ea typeface="a고딕15" panose="02020600000000000000" pitchFamily="18" charset="-127"/>
              </a:rPr>
              <a:t>목차</a:t>
            </a:r>
            <a:endParaRPr lang="ko-KR" altLang="en-US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E613DB-16E4-44CD-8B43-1E147B37C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3650" y="1566335"/>
            <a:ext cx="4832350" cy="5291665"/>
          </a:xfrm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endParaRPr lang="en-US" altLang="ko-KR" sz="20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a고딕11" panose="02020600000000000000" pitchFamily="18" charset="-127"/>
                <a:ea typeface="a고딕11" panose="02020600000000000000" pitchFamily="18" charset="-127"/>
              </a:rPr>
              <a:t>프로젝트 소개</a:t>
            </a:r>
            <a:endParaRPr lang="en-US" altLang="ko-KR" sz="20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300000"/>
              </a:lnSpc>
            </a:pPr>
            <a:r>
              <a:rPr lang="en-US" altLang="ko-KR" sz="2000" dirty="0">
                <a:latin typeface="a고딕11" panose="02020600000000000000" pitchFamily="18" charset="-127"/>
                <a:ea typeface="a고딕11" panose="02020600000000000000" pitchFamily="18" charset="-127"/>
              </a:rPr>
              <a:t>2.   </a:t>
            </a:r>
            <a:r>
              <a:rPr lang="ko-KR" altLang="en-US" sz="2000" dirty="0">
                <a:latin typeface="a고딕11" panose="02020600000000000000" pitchFamily="18" charset="-127"/>
                <a:ea typeface="a고딕11" panose="02020600000000000000" pitchFamily="18" charset="-127"/>
              </a:rPr>
              <a:t>기능 및 구현 내용 소개</a:t>
            </a:r>
            <a:endParaRPr lang="en-US" altLang="ko-KR" sz="20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algn="r">
              <a:lnSpc>
                <a:spcPct val="300000"/>
              </a:lnSpc>
            </a:pPr>
            <a:r>
              <a:rPr lang="en-US" altLang="ko-KR" sz="2000" dirty="0">
                <a:latin typeface="a고딕11" panose="02020600000000000000" pitchFamily="18" charset="-127"/>
                <a:ea typeface="a고딕11" panose="02020600000000000000" pitchFamily="18" charset="-127"/>
              </a:rPr>
              <a:t>3.   </a:t>
            </a:r>
            <a:r>
              <a:rPr lang="ko-KR" altLang="en-US" sz="2000" dirty="0">
                <a:latin typeface="a고딕11" panose="02020600000000000000" pitchFamily="18" charset="-127"/>
                <a:ea typeface="a고딕11" panose="02020600000000000000" pitchFamily="18" charset="-127"/>
              </a:rPr>
              <a:t>개발 결과</a:t>
            </a:r>
            <a:endParaRPr lang="en-US" altLang="ko-KR" sz="20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D6D19C-5A96-4F0B-9358-CF137EC01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164374" y="2707489"/>
            <a:ext cx="227009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팀 소개  </a:t>
            </a:r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주제 소개 </a:t>
            </a:r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시장 조사</a:t>
            </a:r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69948" y="3634039"/>
            <a:ext cx="225980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개발 환경 </a:t>
            </a:r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| </a:t>
            </a: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시스템 구조 </a:t>
            </a:r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| </a:t>
            </a: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핵심 기술  </a:t>
            </a:r>
            <a:endParaRPr lang="ko-KR" altLang="en-US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431914" y="4677410"/>
            <a:ext cx="363490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시연 영상 </a:t>
            </a:r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|</a:t>
            </a: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a고딕11" panose="02020600000000000000" pitchFamily="18" charset="-127"/>
                <a:ea typeface="a고딕11" panose="02020600000000000000" pitchFamily="18" charset="-127"/>
              </a:rPr>
              <a:t>  개발 후기   </a:t>
            </a:r>
            <a:endParaRPr lang="en-US" altLang="ko-KR" sz="1100" dirty="0">
              <a:solidFill>
                <a:schemeClr val="bg1">
                  <a:lumMod val="65000"/>
                </a:schemeClr>
              </a:solidFill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4085336" y="2666097"/>
            <a:ext cx="1872000" cy="0"/>
          </a:xfrm>
          <a:prstGeom prst="line">
            <a:avLst/>
          </a:prstGeom>
          <a:ln w="127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363100" y="3597720"/>
            <a:ext cx="2628000" cy="0"/>
          </a:xfrm>
          <a:prstGeom prst="line">
            <a:avLst/>
          </a:prstGeom>
          <a:ln w="127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4579644" y="4627848"/>
            <a:ext cx="1368000" cy="0"/>
          </a:xfrm>
          <a:prstGeom prst="line">
            <a:avLst/>
          </a:prstGeom>
          <a:ln w="127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F8FBB2B8-254A-0DD3-F296-FE2562732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149" y="2244421"/>
            <a:ext cx="2706597" cy="270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65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2FE719-9CAB-49CA-842D-E173042E8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9072" y="2790768"/>
            <a:ext cx="3893851" cy="760707"/>
          </a:xfrm>
        </p:spPr>
        <p:txBody>
          <a:bodyPr>
            <a:normAutofit/>
          </a:bodyPr>
          <a:lstStyle/>
          <a:p>
            <a:r>
              <a:rPr lang="en-US" altLang="ko-KR" sz="3000" dirty="0">
                <a:latin typeface="a고딕13" panose="02020600000000000000" pitchFamily="18" charset="-127"/>
                <a:ea typeface="a고딕13" panose="02020600000000000000" pitchFamily="18" charset="-127"/>
              </a:rPr>
              <a:t>1. </a:t>
            </a:r>
            <a:r>
              <a:rPr lang="ko-KR" altLang="en-US" sz="3200" dirty="0">
                <a:latin typeface="a고딕11" panose="02020600000000000000" pitchFamily="18" charset="-127"/>
                <a:ea typeface="a고딕11" panose="02020600000000000000" pitchFamily="18" charset="-127"/>
              </a:rPr>
              <a:t>프로젝트 소개</a:t>
            </a:r>
            <a:endParaRPr lang="ko-KR" altLang="en-US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FE2D831-1D4E-4FE1-A5CF-9D5EF9F046FD}"/>
              </a:ext>
            </a:extLst>
          </p:cNvPr>
          <p:cNvGrpSpPr/>
          <p:nvPr/>
        </p:nvGrpSpPr>
        <p:grpSpPr>
          <a:xfrm flipV="1">
            <a:off x="4149073" y="3686878"/>
            <a:ext cx="3893851" cy="119003"/>
            <a:chOff x="2057400" y="1143000"/>
            <a:chExt cx="2873208" cy="635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02D6707-496D-48DF-A135-F7A8BC947D3D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D0DCF04-04EA-4F84-B3DD-3354E6BF23B9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5AD408-A32A-456C-B08E-050093DB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817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EE34FB6-B32D-4CAB-B2E6-B200118C6CEE}"/>
              </a:ext>
            </a:extLst>
          </p:cNvPr>
          <p:cNvSpPr/>
          <p:nvPr/>
        </p:nvSpPr>
        <p:spPr>
          <a:xfrm>
            <a:off x="425801" y="196346"/>
            <a:ext cx="33471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ko-KR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1.1 </a:t>
            </a:r>
            <a:r>
              <a:rPr lang="ko-KR" altLang="en-US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팀 소개</a:t>
            </a:r>
            <a:endParaRPr lang="en-US" altLang="ko-KR" sz="28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7A6CB8B-568E-4F2A-A264-E7205A2D6B34}"/>
              </a:ext>
            </a:extLst>
          </p:cNvPr>
          <p:cNvGrpSpPr/>
          <p:nvPr/>
        </p:nvGrpSpPr>
        <p:grpSpPr>
          <a:xfrm flipV="1">
            <a:off x="517642" y="800100"/>
            <a:ext cx="2911358" cy="69850"/>
            <a:chOff x="2057400" y="1143000"/>
            <a:chExt cx="2873208" cy="635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EF8FB60-0088-46D2-8AB6-9969F7285FA4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D839A55-6AEC-4596-B622-C35913F751A1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제목 1">
            <a:extLst>
              <a:ext uri="{FF2B5EF4-FFF2-40B4-BE49-F238E27FC236}">
                <a16:creationId xmlns:a16="http://schemas.microsoft.com/office/drawing/2014/main" id="{4408BD79-0D09-464B-B387-4246E6D32A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9284"/>
            <a:ext cx="9144000" cy="633751"/>
          </a:xfrm>
        </p:spPr>
        <p:txBody>
          <a:bodyPr>
            <a:normAutofit fontScale="90000"/>
          </a:bodyPr>
          <a:lstStyle/>
          <a:p>
            <a:r>
              <a:rPr lang="ko-KR" altLang="en-US" sz="3000" dirty="0">
                <a:latin typeface="a고딕17" panose="02020600000000000000" pitchFamily="18" charset="-127"/>
                <a:ea typeface="a고딕17" panose="02020600000000000000" pitchFamily="18" charset="-127"/>
              </a:rPr>
              <a:t>안녕하세요</a:t>
            </a:r>
            <a:r>
              <a:rPr lang="en-US" altLang="ko-KR" sz="3000" dirty="0">
                <a:latin typeface="a고딕17" panose="02020600000000000000" pitchFamily="18" charset="-127"/>
                <a:ea typeface="a고딕17" panose="02020600000000000000" pitchFamily="18" charset="-127"/>
              </a:rPr>
              <a:t>, </a:t>
            </a:r>
            <a:r>
              <a:rPr lang="ko-KR" altLang="en-US" sz="3000" dirty="0">
                <a:latin typeface="a고딕17" panose="02020600000000000000" pitchFamily="18" charset="-127"/>
                <a:ea typeface="a고딕17" panose="02020600000000000000" pitchFamily="18" charset="-127"/>
              </a:rPr>
              <a:t>저희는 </a:t>
            </a:r>
            <a:r>
              <a:rPr lang="en-US" altLang="ko-KR" sz="4400" dirty="0">
                <a:latin typeface="a고딕17" panose="02020600000000000000" pitchFamily="18" charset="-127"/>
                <a:ea typeface="a고딕17" panose="02020600000000000000" pitchFamily="18" charset="-127"/>
              </a:rPr>
              <a:t>‘ </a:t>
            </a:r>
            <a:r>
              <a:rPr lang="ko-KR" altLang="en-US" sz="4400" dirty="0">
                <a:latin typeface="a고딕17" panose="02020600000000000000" pitchFamily="18" charset="-127"/>
                <a:ea typeface="a고딕17" panose="02020600000000000000" pitchFamily="18" charset="-127"/>
              </a:rPr>
              <a:t>팀 </a:t>
            </a:r>
            <a:r>
              <a:rPr lang="en-US" altLang="ko-KR" sz="4400" dirty="0">
                <a:solidFill>
                  <a:srgbClr val="004980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Simple Is Best</a:t>
            </a:r>
            <a:r>
              <a:rPr lang="ko-KR" altLang="en-US" sz="4400" dirty="0">
                <a:solidFill>
                  <a:srgbClr val="004980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 </a:t>
            </a:r>
            <a:r>
              <a:rPr lang="en-US" altLang="ko-KR" sz="4400" dirty="0">
                <a:latin typeface="a고딕17" panose="02020600000000000000" pitchFamily="18" charset="-127"/>
                <a:ea typeface="a고딕17" panose="02020600000000000000" pitchFamily="18" charset="-127"/>
              </a:rPr>
              <a:t>’</a:t>
            </a:r>
            <a:r>
              <a:rPr lang="ko-KR" altLang="en-US" sz="3000" dirty="0">
                <a:latin typeface="a고딕17" panose="02020600000000000000" pitchFamily="18" charset="-127"/>
                <a:ea typeface="a고딕17" panose="02020600000000000000" pitchFamily="18" charset="-127"/>
              </a:rPr>
              <a:t>입니다</a:t>
            </a:r>
            <a:r>
              <a:rPr lang="en-US" altLang="ko-KR" sz="3000" dirty="0">
                <a:latin typeface="a고딕17" panose="02020600000000000000" pitchFamily="18" charset="-127"/>
                <a:ea typeface="a고딕17" panose="02020600000000000000" pitchFamily="18" charset="-127"/>
              </a:rPr>
              <a:t>.</a:t>
            </a:r>
            <a:endParaRPr lang="ko-KR" altLang="en-US" dirty="0">
              <a:latin typeface="a고딕17" panose="02020600000000000000" pitchFamily="18" charset="-127"/>
              <a:ea typeface="a고딕17" panose="02020600000000000000" pitchFamily="18" charset="-127"/>
            </a:endParaRPr>
          </a:p>
        </p:txBody>
      </p:sp>
      <p:pic>
        <p:nvPicPr>
          <p:cNvPr id="1028" name="Picture 4" descr="Community Link Workers: local information session | | The NEN ...">
            <a:extLst>
              <a:ext uri="{FF2B5EF4-FFF2-40B4-BE49-F238E27FC236}">
                <a16:creationId xmlns:a16="http://schemas.microsoft.com/office/drawing/2014/main" id="{2C7C4EA8-AE45-4641-A1B7-06B4318158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72" t="5358" r="25035" b="69043"/>
          <a:stretch/>
        </p:blipFill>
        <p:spPr bwMode="auto">
          <a:xfrm>
            <a:off x="3711996" y="2791869"/>
            <a:ext cx="1763186" cy="185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C859BA2-E84C-4456-B75B-B0535BC09347}"/>
              </a:ext>
            </a:extLst>
          </p:cNvPr>
          <p:cNvSpPr txBox="1"/>
          <p:nvPr/>
        </p:nvSpPr>
        <p:spPr>
          <a:xfrm>
            <a:off x="3856757" y="4685575"/>
            <a:ext cx="1857582" cy="1670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광주 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4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반 </a:t>
            </a:r>
            <a:r>
              <a:rPr lang="ko-KR" altLang="en-US" sz="1400" dirty="0" err="1">
                <a:solidFill>
                  <a:srgbClr val="004980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김</a:t>
            </a:r>
            <a:r>
              <a:rPr lang="ko-KR" altLang="en-US" sz="1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영서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회원 관리 기능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거리 기반 알고리즘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DB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 모델링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카카오맵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 지도 기능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094CE5-C09E-481E-BC6B-622FA1D735B1}"/>
              </a:ext>
            </a:extLst>
          </p:cNvPr>
          <p:cNvSpPr txBox="1"/>
          <p:nvPr/>
        </p:nvSpPr>
        <p:spPr>
          <a:xfrm>
            <a:off x="3206010" y="2318272"/>
            <a:ext cx="5779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a고딕12" panose="02020600000000000000" pitchFamily="18" charset="-127"/>
                <a:ea typeface="a고딕12" panose="02020600000000000000" pitchFamily="18" charset="-127"/>
              </a:rPr>
              <a:t>기본에 충실하자는 마음가짐으로 프로젝트를 진행했습니다</a:t>
            </a:r>
            <a:r>
              <a:rPr lang="en-US" altLang="ko-KR" sz="1600" dirty="0">
                <a:latin typeface="a고딕12" panose="02020600000000000000" pitchFamily="18" charset="-127"/>
                <a:ea typeface="a고딕12" panose="02020600000000000000" pitchFamily="18" charset="-127"/>
              </a:rPr>
              <a:t>.</a:t>
            </a:r>
            <a:endParaRPr lang="ko-KR" altLang="en-US" sz="16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474759E-0AFF-4BD9-AF82-566D0BE05097}"/>
              </a:ext>
            </a:extLst>
          </p:cNvPr>
          <p:cNvSpPr/>
          <p:nvPr/>
        </p:nvSpPr>
        <p:spPr>
          <a:xfrm>
            <a:off x="425801" y="931589"/>
            <a:ext cx="2712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ko-KR" altLang="en-US" sz="2000" dirty="0">
                <a:latin typeface="a고딕12" panose="02020600000000000000" pitchFamily="18" charset="-127"/>
                <a:ea typeface="a고딕12" panose="02020600000000000000" pitchFamily="18" charset="-127"/>
              </a:rPr>
              <a:t>프로젝트 소개</a:t>
            </a:r>
            <a:endParaRPr lang="en-US" altLang="ko-KR" sz="2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F9C2D7B-3FA1-47FD-99F9-A75A7C1D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18" name="Picture 4" descr="Community Link Workers: local information session | | The NEN ...">
            <a:extLst>
              <a:ext uri="{FF2B5EF4-FFF2-40B4-BE49-F238E27FC236}">
                <a16:creationId xmlns:a16="http://schemas.microsoft.com/office/drawing/2014/main" id="{1AC7F7ED-7AE4-0FC0-B021-F8658C658D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19" t="5968" r="-112" b="68757"/>
          <a:stretch/>
        </p:blipFill>
        <p:spPr bwMode="auto">
          <a:xfrm>
            <a:off x="6241443" y="2845816"/>
            <a:ext cx="1763187" cy="1826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D0DECD7-9DC6-2BA5-B0C5-04B2E7995373}"/>
              </a:ext>
            </a:extLst>
          </p:cNvPr>
          <p:cNvSpPr txBox="1"/>
          <p:nvPr/>
        </p:nvSpPr>
        <p:spPr>
          <a:xfrm>
            <a:off x="6378602" y="4685575"/>
            <a:ext cx="1988157" cy="1670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광주 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4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반 </a:t>
            </a:r>
            <a:r>
              <a:rPr lang="ko-KR" altLang="en-US" sz="1400" dirty="0">
                <a:solidFill>
                  <a:srgbClr val="004980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김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세진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아파트 정보 검색 기능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관심 목록 기능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QnA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게시판 기능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상권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,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학군정보 검색 기능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651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EE34FB6-B32D-4CAB-B2E6-B200118C6CEE}"/>
              </a:ext>
            </a:extLst>
          </p:cNvPr>
          <p:cNvSpPr/>
          <p:nvPr/>
        </p:nvSpPr>
        <p:spPr>
          <a:xfrm>
            <a:off x="425801" y="196346"/>
            <a:ext cx="33471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ko-KR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1.2 </a:t>
            </a:r>
            <a:r>
              <a:rPr lang="ko-KR" altLang="en-US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주제 소개</a:t>
            </a:r>
            <a:endParaRPr lang="en-US" altLang="ko-KR" sz="28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7A6CB8B-568E-4F2A-A264-E7205A2D6B34}"/>
              </a:ext>
            </a:extLst>
          </p:cNvPr>
          <p:cNvGrpSpPr/>
          <p:nvPr/>
        </p:nvGrpSpPr>
        <p:grpSpPr>
          <a:xfrm flipV="1">
            <a:off x="517642" y="800100"/>
            <a:ext cx="2911358" cy="69850"/>
            <a:chOff x="2057400" y="1143000"/>
            <a:chExt cx="2873208" cy="635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EF8FB60-0088-46D2-8AB6-9969F7285FA4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D839A55-6AEC-4596-B622-C35913F751A1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474759E-0AFF-4BD9-AF82-566D0BE05097}"/>
              </a:ext>
            </a:extLst>
          </p:cNvPr>
          <p:cNvSpPr/>
          <p:nvPr/>
        </p:nvSpPr>
        <p:spPr>
          <a:xfrm>
            <a:off x="425801" y="931589"/>
            <a:ext cx="2712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ko-KR" altLang="en-US" sz="2000" dirty="0">
                <a:latin typeface="a고딕12" panose="02020600000000000000" pitchFamily="18" charset="-127"/>
                <a:ea typeface="a고딕12" panose="02020600000000000000" pitchFamily="18" charset="-127"/>
              </a:rPr>
              <a:t>프로젝트 소개</a:t>
            </a:r>
            <a:endParaRPr lang="en-US" altLang="ko-KR" sz="2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640E80-E126-449A-A4D4-9895D5A9C18B}"/>
              </a:ext>
            </a:extLst>
          </p:cNvPr>
          <p:cNvSpPr txBox="1"/>
          <p:nvPr/>
        </p:nvSpPr>
        <p:spPr>
          <a:xfrm>
            <a:off x="2572192" y="4352826"/>
            <a:ext cx="6880578" cy="1745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lnSpc>
                <a:spcPct val="130000"/>
              </a:lnSpc>
              <a:buAutoNum type="arabicParenR"/>
            </a:pPr>
            <a:r>
              <a:rPr lang="ko-KR" altLang="en-US" sz="1400" dirty="0">
                <a:latin typeface="a고딕11" panose="02020600000000000000" pitchFamily="18" charset="-127"/>
                <a:ea typeface="a고딕11" panose="02020600000000000000" pitchFamily="18" charset="-127"/>
              </a:rPr>
              <a:t>현재 위치에 가까운 주변 지역의 아파트 정보 제공</a:t>
            </a:r>
            <a:endParaRPr lang="en-US" altLang="ko-KR" sz="14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342900" indent="-342900" algn="ctr">
              <a:lnSpc>
                <a:spcPct val="130000"/>
              </a:lnSpc>
              <a:buAutoNum type="arabicParenR"/>
            </a:pPr>
            <a:r>
              <a:rPr lang="ko-KR" altLang="en-US" sz="1400" dirty="0">
                <a:latin typeface="a고딕11" panose="02020600000000000000" pitchFamily="18" charset="-127"/>
                <a:ea typeface="a고딕11" panose="02020600000000000000" pitchFamily="18" charset="-127"/>
              </a:rPr>
              <a:t>원하는 아파트의 매매 거래 내역 정보 제공</a:t>
            </a:r>
            <a:endParaRPr lang="en-US" altLang="ko-KR" sz="14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342900" indent="-342900" algn="ctr">
              <a:lnSpc>
                <a:spcPct val="130000"/>
              </a:lnSpc>
              <a:buAutoNum type="arabicParenR"/>
            </a:pPr>
            <a:r>
              <a:rPr lang="ko-KR" altLang="en-US" sz="1400" dirty="0">
                <a:latin typeface="a고딕11" panose="02020600000000000000" pitchFamily="18" charset="-127"/>
                <a:ea typeface="a고딕11" panose="02020600000000000000" pitchFamily="18" charset="-127"/>
              </a:rPr>
              <a:t>관심 등록한 아파트 주변의 상권</a:t>
            </a:r>
            <a:r>
              <a:rPr lang="en-US" altLang="ko-KR" sz="1400" dirty="0">
                <a:latin typeface="a고딕11" panose="02020600000000000000" pitchFamily="18" charset="-127"/>
                <a:ea typeface="a고딕11" panose="02020600000000000000" pitchFamily="18" charset="-127"/>
              </a:rPr>
              <a:t>, </a:t>
            </a:r>
            <a:r>
              <a:rPr lang="ko-KR" altLang="en-US" sz="1400" dirty="0">
                <a:latin typeface="a고딕11" panose="02020600000000000000" pitchFamily="18" charset="-127"/>
                <a:ea typeface="a고딕11" panose="02020600000000000000" pitchFamily="18" charset="-127"/>
              </a:rPr>
              <a:t>학군 정보 제공</a:t>
            </a:r>
            <a:endParaRPr lang="en-US" altLang="ko-KR" sz="14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342900" indent="-342900" algn="ctr">
              <a:lnSpc>
                <a:spcPct val="130000"/>
              </a:lnSpc>
              <a:buAutoNum type="arabicParenR"/>
            </a:pPr>
            <a:r>
              <a:rPr lang="ko-KR" altLang="en-US" sz="1400" dirty="0">
                <a:latin typeface="a고딕11" panose="02020600000000000000" pitchFamily="18" charset="-127"/>
                <a:ea typeface="a고딕11" panose="02020600000000000000" pitchFamily="18" charset="-127"/>
              </a:rPr>
              <a:t>커뮤니티 서비스</a:t>
            </a:r>
            <a:endParaRPr lang="en-US" altLang="ko-KR" sz="14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342900" indent="-342900" algn="ctr">
              <a:lnSpc>
                <a:spcPct val="130000"/>
              </a:lnSpc>
              <a:buAutoNum type="arabicParenR"/>
            </a:pPr>
            <a:r>
              <a:rPr lang="ko-KR" altLang="en-US" sz="1400" dirty="0">
                <a:latin typeface="a고딕11" panose="02020600000000000000" pitchFamily="18" charset="-127"/>
                <a:ea typeface="a고딕11" panose="02020600000000000000" pitchFamily="18" charset="-127"/>
              </a:rPr>
              <a:t>회원 관리 서비스</a:t>
            </a:r>
            <a:endParaRPr lang="en-US" altLang="ko-KR" sz="14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  <a:p>
            <a:pPr marL="342900" indent="-342900" algn="ctr">
              <a:lnSpc>
                <a:spcPct val="130000"/>
              </a:lnSpc>
              <a:buAutoNum type="arabicParenR"/>
            </a:pPr>
            <a:endParaRPr lang="en-US" altLang="ko-KR" sz="1400" dirty="0">
              <a:latin typeface="a고딕11" panose="02020600000000000000" pitchFamily="18" charset="-127"/>
              <a:ea typeface="a고딕11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72B728-C7BF-4B71-9A43-388F9D766C54}"/>
              </a:ext>
            </a:extLst>
          </p:cNvPr>
          <p:cNvSpPr txBox="1"/>
          <p:nvPr/>
        </p:nvSpPr>
        <p:spPr>
          <a:xfrm>
            <a:off x="4450882" y="3164840"/>
            <a:ext cx="33471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“</a:t>
            </a:r>
          </a:p>
          <a:p>
            <a:pPr algn="ctr"/>
            <a:r>
              <a:rPr lang="ko-KR" altLang="en-US" dirty="0">
                <a:latin typeface="a고딕14" panose="02020600000000000000" pitchFamily="18" charset="-127"/>
                <a:ea typeface="a고딕14" panose="02020600000000000000" pitchFamily="18" charset="-127"/>
              </a:rPr>
              <a:t>핵심 기능</a:t>
            </a:r>
            <a:endParaRPr lang="en-US" altLang="ko-KR" dirty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ctr"/>
            <a:r>
              <a:rPr lang="en-US" altLang="ko-KR" dirty="0">
                <a:latin typeface="a고딕14" panose="02020600000000000000" pitchFamily="18" charset="-127"/>
                <a:ea typeface="a고딕14" panose="02020600000000000000" pitchFamily="18" charset="-127"/>
              </a:rPr>
              <a:t>”</a:t>
            </a:r>
            <a:endParaRPr lang="ko-KR" altLang="en-US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23B132-5660-43E7-A44D-4A07631F4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3EA9AB0E-E7BE-B0C5-831A-F0949CDC7B72}"/>
              </a:ext>
            </a:extLst>
          </p:cNvPr>
          <p:cNvSpPr txBox="1">
            <a:spLocks/>
          </p:cNvSpPr>
          <p:nvPr/>
        </p:nvSpPr>
        <p:spPr>
          <a:xfrm>
            <a:off x="1676400" y="1637318"/>
            <a:ext cx="9144000" cy="10714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2000" dirty="0">
              <a:latin typeface="a고딕17" panose="02020600000000000000" pitchFamily="18" charset="-127"/>
              <a:ea typeface="a고딕17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5BCDCB-7761-D587-927B-F33E524801C3}"/>
              </a:ext>
            </a:extLst>
          </p:cNvPr>
          <p:cNvSpPr txBox="1"/>
          <p:nvPr/>
        </p:nvSpPr>
        <p:spPr>
          <a:xfrm>
            <a:off x="2823652" y="2011445"/>
            <a:ext cx="6849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latin typeface="a고딕17" panose="02020600000000000000" pitchFamily="18" charset="-127"/>
                <a:ea typeface="a고딕17" panose="02020600000000000000" pitchFamily="18" charset="-127"/>
              </a:rPr>
              <a:t>사용자들에게 아파트 거래 내역과 주변 정보를 편리하게 제공하는 서비스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F8E89FC-B341-5CA8-DEED-49E765F9EED1}"/>
              </a:ext>
            </a:extLst>
          </p:cNvPr>
          <p:cNvGrpSpPr/>
          <p:nvPr/>
        </p:nvGrpSpPr>
        <p:grpSpPr>
          <a:xfrm flipV="1">
            <a:off x="4640321" y="2504118"/>
            <a:ext cx="2911358" cy="69850"/>
            <a:chOff x="2057400" y="1143000"/>
            <a:chExt cx="2873208" cy="635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9803E52-C9D0-C05C-6608-F86D3F6CA0CA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DA20E6D-305F-0B55-9DFB-8A12DE173A08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7452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EE34FB6-B32D-4CAB-B2E6-B200118C6CEE}"/>
              </a:ext>
            </a:extLst>
          </p:cNvPr>
          <p:cNvSpPr/>
          <p:nvPr/>
        </p:nvSpPr>
        <p:spPr>
          <a:xfrm>
            <a:off x="425801" y="196346"/>
            <a:ext cx="33471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ko-KR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1.3 </a:t>
            </a:r>
            <a:r>
              <a:rPr lang="ko-KR" altLang="en-US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시장 조사</a:t>
            </a:r>
            <a:endParaRPr lang="en-US" altLang="ko-KR" sz="28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7A6CB8B-568E-4F2A-A264-E7205A2D6B34}"/>
              </a:ext>
            </a:extLst>
          </p:cNvPr>
          <p:cNvGrpSpPr/>
          <p:nvPr/>
        </p:nvGrpSpPr>
        <p:grpSpPr>
          <a:xfrm flipV="1">
            <a:off x="517642" y="800100"/>
            <a:ext cx="2911358" cy="69850"/>
            <a:chOff x="2057400" y="1143000"/>
            <a:chExt cx="2873208" cy="635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EF8FB60-0088-46D2-8AB6-9969F7285FA4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D839A55-6AEC-4596-B622-C35913F751A1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40ACC3C-3D2E-4B11-A1E9-A3EA0A89C47B}"/>
              </a:ext>
            </a:extLst>
          </p:cNvPr>
          <p:cNvSpPr/>
          <p:nvPr/>
        </p:nvSpPr>
        <p:spPr>
          <a:xfrm>
            <a:off x="425801" y="931589"/>
            <a:ext cx="2712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ko-KR" altLang="en-US" sz="2000" dirty="0">
                <a:latin typeface="a고딕12" panose="02020600000000000000" pitchFamily="18" charset="-127"/>
                <a:ea typeface="a고딕12" panose="02020600000000000000" pitchFamily="18" charset="-127"/>
              </a:rPr>
              <a:t>프로젝트 소개</a:t>
            </a:r>
            <a:endParaRPr lang="en-US" altLang="ko-KR" sz="2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317E3EA-6AE2-46E5-92FC-3D534BBD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6</a:t>
            </a:fld>
            <a:endParaRPr lang="ko-KR" altLang="en-US"/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3347C24E-B4DD-0599-2E01-83D7CC362F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287706"/>
              </p:ext>
            </p:extLst>
          </p:nvPr>
        </p:nvGraphicFramePr>
        <p:xfrm>
          <a:off x="323319" y="2081283"/>
          <a:ext cx="11545362" cy="30197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006">
                  <a:extLst>
                    <a:ext uri="{9D8B030D-6E8A-4147-A177-3AD203B41FA5}">
                      <a16:colId xmlns:a16="http://schemas.microsoft.com/office/drawing/2014/main" val="3091764912"/>
                    </a:ext>
                  </a:extLst>
                </a:gridCol>
                <a:gridCol w="3136755">
                  <a:extLst>
                    <a:ext uri="{9D8B030D-6E8A-4147-A177-3AD203B41FA5}">
                      <a16:colId xmlns:a16="http://schemas.microsoft.com/office/drawing/2014/main" val="1357647360"/>
                    </a:ext>
                  </a:extLst>
                </a:gridCol>
                <a:gridCol w="3562218">
                  <a:extLst>
                    <a:ext uri="{9D8B030D-6E8A-4147-A177-3AD203B41FA5}">
                      <a16:colId xmlns:a16="http://schemas.microsoft.com/office/drawing/2014/main" val="3024453707"/>
                    </a:ext>
                  </a:extLst>
                </a:gridCol>
                <a:gridCol w="3856383">
                  <a:extLst>
                    <a:ext uri="{9D8B030D-6E8A-4147-A177-3AD203B41FA5}">
                      <a16:colId xmlns:a16="http://schemas.microsoft.com/office/drawing/2014/main" val="640186471"/>
                    </a:ext>
                  </a:extLst>
                </a:gridCol>
              </a:tblGrid>
              <a:tr h="489957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 dirty="0">
                        <a:solidFill>
                          <a:schemeClr val="bg1"/>
                        </a:solidFill>
                        <a:latin typeface="a고딕14" panose="02020600000000000000" pitchFamily="18" charset="-127"/>
                        <a:ea typeface="a고딕14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직방</a:t>
                      </a:r>
                      <a:endParaRPr lang="en-US" altLang="ko-KR" sz="1800" b="0" dirty="0">
                        <a:solidFill>
                          <a:schemeClr val="bg1"/>
                        </a:solidFill>
                        <a:latin typeface="a고딕14" panose="02020600000000000000" pitchFamily="18" charset="-127"/>
                        <a:ea typeface="a고딕14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피터팬의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좋은방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 구하기</a:t>
                      </a:r>
                      <a:endParaRPr lang="en-US" altLang="ko-KR" sz="1800" b="0" dirty="0">
                        <a:solidFill>
                          <a:schemeClr val="bg1"/>
                        </a:solidFill>
                        <a:latin typeface="a고딕14" panose="02020600000000000000" pitchFamily="18" charset="-127"/>
                        <a:ea typeface="a고딕14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err="1">
                          <a:solidFill>
                            <a:schemeClr val="accent1"/>
                          </a:solidFill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HappyHouse</a:t>
                      </a:r>
                      <a:endParaRPr lang="ko-KR" altLang="en-US" sz="1800" b="0" dirty="0">
                        <a:solidFill>
                          <a:schemeClr val="accent1"/>
                        </a:solidFill>
                        <a:latin typeface="a고딕14" panose="02020600000000000000" pitchFamily="18" charset="-127"/>
                        <a:ea typeface="a고딕14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3305957"/>
                  </a:ext>
                </a:extLst>
              </a:tr>
              <a:tr h="10005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고딕14" panose="02020600000000000000" pitchFamily="18" charset="-127"/>
                          <a:ea typeface="a고딕14" panose="02020600000000000000" pitchFamily="18" charset="-127"/>
                        </a:rPr>
                        <a:t>장점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해당 지역의 매물 개수를 직관적으로 보여줌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각종 매물에 대한 필터 기능을 탑재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인구흐름과 같은 차별적인 정보를 시각적으로 제공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카페를 연동한 커뮤니티 시스템 활성화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실시간 채팅 기능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허위매물 방지를 위한 검증 시스템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관심 매물의 주변 상권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학군 정보를 자세하게 제공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15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년 간의 시세 변화를 확인할 수 있는 매매 거래 데이터 보유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 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a고딕11" panose="02020600000000000000" pitchFamily="18" charset="-127"/>
                          <a:ea typeface="a고딕11" panose="02020600000000000000" pitchFamily="18" charset="-127"/>
                        </a:rPr>
                        <a:t>현재 위치를 기반으로 하는 지도 최적화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a고딕11" panose="02020600000000000000" pitchFamily="18" charset="-127"/>
                        <a:ea typeface="a고딕11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6977317"/>
                  </a:ext>
                </a:extLst>
              </a:tr>
            </a:tbl>
          </a:graphicData>
        </a:graphic>
      </p:graphicFrame>
      <p:sp>
        <p:nvSpPr>
          <p:cNvPr id="28" name="직사각형 27">
            <a:extLst>
              <a:ext uri="{FF2B5EF4-FFF2-40B4-BE49-F238E27FC236}">
                <a16:creationId xmlns:a16="http://schemas.microsoft.com/office/drawing/2014/main" id="{043A4E76-D8BA-F81F-2071-1954C1BC2F1F}"/>
              </a:ext>
            </a:extLst>
          </p:cNvPr>
          <p:cNvSpPr/>
          <p:nvPr/>
        </p:nvSpPr>
        <p:spPr>
          <a:xfrm>
            <a:off x="323319" y="1426872"/>
            <a:ext cx="115453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latin typeface="a고딕15" panose="02020600000000000000" pitchFamily="18" charset="-127"/>
                <a:ea typeface="a고딕15" panose="02020600000000000000" pitchFamily="18" charset="-127"/>
              </a:rPr>
              <a:t>&lt; </a:t>
            </a:r>
            <a:r>
              <a:rPr lang="ko-KR" altLang="en-US" sz="2000" dirty="0">
                <a:latin typeface="a고딕15" panose="02020600000000000000" pitchFamily="18" charset="-127"/>
                <a:ea typeface="a고딕15" panose="02020600000000000000" pitchFamily="18" charset="-127"/>
              </a:rPr>
              <a:t>시장 조사 </a:t>
            </a:r>
            <a:r>
              <a:rPr lang="en-US" altLang="ko-KR" sz="2000" dirty="0">
                <a:latin typeface="a고딕15" panose="02020600000000000000" pitchFamily="18" charset="-127"/>
                <a:ea typeface="a고딕15" panose="02020600000000000000" pitchFamily="18" charset="-127"/>
              </a:rPr>
              <a:t>&gt;</a:t>
            </a:r>
            <a:r>
              <a:rPr lang="ko-KR" altLang="en-US" sz="2000" dirty="0">
                <a:latin typeface="a고딕15" panose="02020600000000000000" pitchFamily="18" charset="-127"/>
                <a:ea typeface="a고딕15" panose="02020600000000000000" pitchFamily="18" charset="-127"/>
              </a:rPr>
              <a:t> </a:t>
            </a:r>
            <a:endParaRPr lang="en-US" altLang="ko-KR" sz="20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8671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2FE719-9CAB-49CA-842D-E173042E8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0440" y="2803125"/>
            <a:ext cx="3731119" cy="760707"/>
          </a:xfrm>
        </p:spPr>
        <p:txBody>
          <a:bodyPr>
            <a:normAutofit fontScale="90000"/>
          </a:bodyPr>
          <a:lstStyle/>
          <a:p>
            <a:pPr algn="dist"/>
            <a:r>
              <a:rPr lang="en-US" altLang="ko-KR" sz="3000" dirty="0">
                <a:latin typeface="a고딕13" panose="02020600000000000000" pitchFamily="18" charset="-127"/>
                <a:ea typeface="a고딕13" panose="02020600000000000000" pitchFamily="18" charset="-127"/>
              </a:rPr>
              <a:t>2. </a:t>
            </a:r>
            <a:r>
              <a:rPr lang="ko-KR" altLang="en-US" sz="3000" dirty="0">
                <a:latin typeface="a고딕13" panose="02020600000000000000" pitchFamily="18" charset="-127"/>
                <a:ea typeface="a고딕13" panose="02020600000000000000" pitchFamily="18" charset="-127"/>
              </a:rPr>
              <a:t>기능 및 구현 내용 소개</a:t>
            </a:r>
            <a:endParaRPr lang="ko-KR" altLang="en-US" dirty="0">
              <a:latin typeface="a고딕13" panose="02020600000000000000" pitchFamily="18" charset="-127"/>
              <a:ea typeface="a고딕13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FE2D831-1D4E-4FE1-A5CF-9D5EF9F046FD}"/>
              </a:ext>
            </a:extLst>
          </p:cNvPr>
          <p:cNvGrpSpPr/>
          <p:nvPr/>
        </p:nvGrpSpPr>
        <p:grpSpPr>
          <a:xfrm flipV="1">
            <a:off x="4293031" y="3674518"/>
            <a:ext cx="3587857" cy="91569"/>
            <a:chOff x="2057400" y="1143000"/>
            <a:chExt cx="2873208" cy="635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02D6707-496D-48DF-A135-F7A8BC947D3D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D0DCF04-04EA-4F84-B3DD-3354E6BF23B9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53C4F6-98E5-4E3F-890E-998CE691F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115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3159260-B997-42BF-B22E-07017E77D63A}"/>
              </a:ext>
            </a:extLst>
          </p:cNvPr>
          <p:cNvSpPr/>
          <p:nvPr/>
        </p:nvSpPr>
        <p:spPr>
          <a:xfrm>
            <a:off x="6877663" y="2705398"/>
            <a:ext cx="4742004" cy="31670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a고딕17" panose="02020600000000000000" pitchFamily="18" charset="-127"/>
                <a:ea typeface="a고딕17" panose="02020600000000000000" pitchFamily="18" charset="-127"/>
              </a:rPr>
              <a:t>오픈소스 프레임워크 </a:t>
            </a:r>
            <a:r>
              <a:rPr lang="en-US" altLang="ko-KR" dirty="0">
                <a:solidFill>
                  <a:srgbClr val="004980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:: </a:t>
            </a:r>
            <a:r>
              <a:rPr lang="en-US" altLang="ko-KR" dirty="0" err="1">
                <a:solidFill>
                  <a:srgbClr val="004980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OpenNMT</a:t>
            </a:r>
            <a:endParaRPr lang="en-US" altLang="ko-KR" dirty="0">
              <a:solidFill>
                <a:srgbClr val="004980"/>
              </a:solidFill>
              <a:latin typeface="a고딕17" panose="02020600000000000000" pitchFamily="18" charset="-127"/>
              <a:ea typeface="a고딕17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buFontTx/>
              <a:buChar char="-"/>
              <a:defRPr/>
            </a:pP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Transformer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기반의 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NMT 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모델 </a:t>
            </a: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buFontTx/>
              <a:buChar char="-"/>
              <a:defRPr/>
            </a:pPr>
            <a:r>
              <a:rPr lang="en-US" altLang="ko-KR" sz="1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Github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에 공개된 소스 코드 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(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기본 틀 제공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)</a:t>
            </a: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buFontTx/>
              <a:buChar char="-"/>
              <a:defRPr/>
            </a:pP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>
              <a:lnSpc>
                <a:spcPct val="200000"/>
              </a:lnSpc>
              <a:spcBef>
                <a:spcPct val="0"/>
              </a:spcBef>
              <a:defRPr/>
            </a:pPr>
            <a:endParaRPr lang="en-US" altLang="ko-KR" sz="14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1400" dirty="0">
                <a:latin typeface="a고딕17" panose="02020600000000000000" pitchFamily="18" charset="-127"/>
                <a:ea typeface="a고딕17" panose="02020600000000000000" pitchFamily="18" charset="-127"/>
              </a:rPr>
              <a:t>토큰화 방법</a:t>
            </a:r>
            <a:r>
              <a:rPr lang="en-US" altLang="ko-KR" sz="1400" dirty="0">
                <a:latin typeface="a고딕17" panose="02020600000000000000" pitchFamily="18" charset="-127"/>
                <a:ea typeface="a고딕17" panose="02020600000000000000" pitchFamily="18" charset="-127"/>
              </a:rPr>
              <a:t>, </a:t>
            </a:r>
            <a:r>
              <a:rPr lang="ko-KR" altLang="en-US" sz="1400" dirty="0" err="1">
                <a:latin typeface="a고딕17" panose="02020600000000000000" pitchFamily="18" charset="-127"/>
                <a:ea typeface="a고딕17" panose="02020600000000000000" pitchFamily="18" charset="-127"/>
              </a:rPr>
              <a:t>전처리</a:t>
            </a:r>
            <a:r>
              <a:rPr lang="en-US" altLang="ko-KR" sz="1400" dirty="0">
                <a:latin typeface="a고딕17" panose="02020600000000000000" pitchFamily="18" charset="-127"/>
                <a:ea typeface="a고딕17" panose="02020600000000000000" pitchFamily="18" charset="-127"/>
              </a:rPr>
              <a:t>, </a:t>
            </a:r>
            <a:r>
              <a:rPr lang="ko-KR" altLang="en-US" sz="1400" dirty="0">
                <a:latin typeface="a고딕17" panose="02020600000000000000" pitchFamily="18" charset="-127"/>
                <a:ea typeface="a고딕17" panose="02020600000000000000" pitchFamily="18" charset="-127"/>
              </a:rPr>
              <a:t>알고리즘 수정 및 </a:t>
            </a:r>
            <a:r>
              <a:rPr lang="ko-KR" altLang="en-US" sz="1400" dirty="0" err="1">
                <a:latin typeface="a고딕17" panose="02020600000000000000" pitchFamily="18" charset="-127"/>
                <a:ea typeface="a고딕17" panose="02020600000000000000" pitchFamily="18" charset="-127"/>
              </a:rPr>
              <a:t>하이퍼파라미터</a:t>
            </a:r>
            <a:r>
              <a:rPr lang="ko-KR" altLang="en-US" sz="1400" dirty="0">
                <a:latin typeface="a고딕17" panose="02020600000000000000" pitchFamily="18" charset="-127"/>
                <a:ea typeface="a고딕17" panose="02020600000000000000" pitchFamily="18" charset="-127"/>
              </a:rPr>
              <a:t> 튜닝</a:t>
            </a:r>
            <a:endParaRPr lang="en-US" altLang="ko-KR" sz="1400" dirty="0">
              <a:latin typeface="a고딕17" panose="02020600000000000000" pitchFamily="18" charset="-127"/>
              <a:ea typeface="a고딕17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팀 단위의 </a:t>
            </a:r>
            <a:r>
              <a:rPr lang="en-US" altLang="ko-KR" sz="1400" dirty="0" err="1">
                <a:latin typeface="a고딕12" panose="02020600000000000000" pitchFamily="18" charset="-127"/>
                <a:ea typeface="a고딕12" panose="02020600000000000000" pitchFamily="18" charset="-127"/>
              </a:rPr>
              <a:t>Github</a:t>
            </a:r>
            <a:r>
              <a:rPr lang="ko-KR" altLang="en-US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를 사용하여 코드 공유</a:t>
            </a:r>
            <a:r>
              <a:rPr lang="en-US" altLang="ko-KR" sz="1400" dirty="0">
                <a:latin typeface="a고딕12" panose="02020600000000000000" pitchFamily="18" charset="-127"/>
                <a:ea typeface="a고딕12" panose="02020600000000000000" pitchFamily="18" charset="-127"/>
              </a:rPr>
              <a:t> </a:t>
            </a:r>
          </a:p>
        </p:txBody>
      </p:sp>
      <p:sp>
        <p:nvSpPr>
          <p:cNvPr id="18" name="아래쪽 화살표 11">
            <a:extLst>
              <a:ext uri="{FF2B5EF4-FFF2-40B4-BE49-F238E27FC236}">
                <a16:creationId xmlns:a16="http://schemas.microsoft.com/office/drawing/2014/main" id="{3C58372C-2E3F-4941-8481-3FCB8F744095}"/>
              </a:ext>
            </a:extLst>
          </p:cNvPr>
          <p:cNvSpPr/>
          <p:nvPr/>
        </p:nvSpPr>
        <p:spPr>
          <a:xfrm>
            <a:off x="9050665" y="4287307"/>
            <a:ext cx="396000" cy="540000"/>
          </a:xfrm>
          <a:prstGeom prst="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5038084-D852-43E1-9263-D56A2E2654BC}"/>
              </a:ext>
            </a:extLst>
          </p:cNvPr>
          <p:cNvSpPr/>
          <p:nvPr/>
        </p:nvSpPr>
        <p:spPr>
          <a:xfrm>
            <a:off x="425801" y="196346"/>
            <a:ext cx="33471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ko-KR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2.1 </a:t>
            </a:r>
            <a:r>
              <a:rPr lang="ko-KR" altLang="en-US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개발 환경</a:t>
            </a:r>
            <a:endParaRPr lang="en-US" altLang="ko-KR" sz="28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0ACD84E-8E31-4E56-B262-900299D27979}"/>
              </a:ext>
            </a:extLst>
          </p:cNvPr>
          <p:cNvGrpSpPr/>
          <p:nvPr/>
        </p:nvGrpSpPr>
        <p:grpSpPr>
          <a:xfrm flipV="1">
            <a:off x="517642" y="800100"/>
            <a:ext cx="2911358" cy="69850"/>
            <a:chOff x="2057400" y="1143000"/>
            <a:chExt cx="2873208" cy="6350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D6707-DCC4-4FEB-AB03-18945845FBF5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152133D-4177-4A36-947E-1B1BCC7865E8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95DF1AD-F910-4A5B-9195-065B59205AB7}"/>
              </a:ext>
            </a:extLst>
          </p:cNvPr>
          <p:cNvSpPr/>
          <p:nvPr/>
        </p:nvSpPr>
        <p:spPr>
          <a:xfrm>
            <a:off x="425801" y="931589"/>
            <a:ext cx="2712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ko-KR" altLang="en-US" sz="2000" dirty="0">
                <a:latin typeface="a고딕12" panose="02020600000000000000" pitchFamily="18" charset="-127"/>
                <a:ea typeface="a고딕12" panose="02020600000000000000" pitchFamily="18" charset="-127"/>
              </a:rPr>
              <a:t>기능 및 구현 내용 소개</a:t>
            </a:r>
            <a:endParaRPr lang="en-US" altLang="ko-KR" sz="2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8487C48-EDD4-461F-8BA1-7E3780201921}"/>
              </a:ext>
            </a:extLst>
          </p:cNvPr>
          <p:cNvSpPr/>
          <p:nvPr/>
        </p:nvSpPr>
        <p:spPr>
          <a:xfrm>
            <a:off x="6877663" y="2040805"/>
            <a:ext cx="4620047" cy="5632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a고딕17" panose="02020600000000000000" pitchFamily="18" charset="-127"/>
                <a:ea typeface="a고딕17" panose="02020600000000000000" pitchFamily="18" charset="-127"/>
              </a:rPr>
              <a:t>사용 언어 및 프레임워크 </a:t>
            </a:r>
            <a:r>
              <a:rPr lang="en-US" altLang="ko-KR" dirty="0">
                <a:solidFill>
                  <a:srgbClr val="004980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:: Python,</a:t>
            </a:r>
            <a:r>
              <a:rPr lang="ko-KR" altLang="en-US" dirty="0">
                <a:solidFill>
                  <a:srgbClr val="004980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 </a:t>
            </a:r>
            <a:r>
              <a:rPr lang="en-US" altLang="ko-KR" dirty="0" err="1">
                <a:solidFill>
                  <a:srgbClr val="004980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Pytorch</a:t>
            </a:r>
            <a:endParaRPr lang="en-US" altLang="ko-KR" dirty="0">
              <a:solidFill>
                <a:srgbClr val="004980"/>
              </a:solidFill>
              <a:latin typeface="a고딕17" panose="02020600000000000000" pitchFamily="18" charset="-127"/>
              <a:ea typeface="a고딕17" panose="02020600000000000000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56A1ADE-47CF-4515-975E-8798E5DB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8</a:t>
            </a:fld>
            <a:endParaRPr lang="ko-KR" altLang="en-US"/>
          </a:p>
        </p:txBody>
      </p:sp>
      <p:grpSp>
        <p:nvGrpSpPr>
          <p:cNvPr id="15" name="그룹 1005">
            <a:extLst>
              <a:ext uri="{FF2B5EF4-FFF2-40B4-BE49-F238E27FC236}">
                <a16:creationId xmlns:a16="http://schemas.microsoft.com/office/drawing/2014/main" id="{5F6D89F5-8EC6-F386-1B0B-4F0EBBB77804}"/>
              </a:ext>
            </a:extLst>
          </p:cNvPr>
          <p:cNvGrpSpPr/>
          <p:nvPr/>
        </p:nvGrpSpPr>
        <p:grpSpPr>
          <a:xfrm>
            <a:off x="3429000" y="3943387"/>
            <a:ext cx="1579404" cy="883920"/>
            <a:chOff x="13770115" y="4116602"/>
            <a:chExt cx="3264787" cy="1696159"/>
          </a:xfrm>
        </p:grpSpPr>
        <p:pic>
          <p:nvPicPr>
            <p:cNvPr id="16" name="Object 16">
              <a:extLst>
                <a:ext uri="{FF2B5EF4-FFF2-40B4-BE49-F238E27FC236}">
                  <a16:creationId xmlns:a16="http://schemas.microsoft.com/office/drawing/2014/main" id="{FB04B34D-8A03-6E86-47A6-F9A2F6494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770115" y="4116602"/>
              <a:ext cx="3264787" cy="1696159"/>
            </a:xfrm>
            <a:prstGeom prst="rect">
              <a:avLst/>
            </a:prstGeom>
          </p:spPr>
        </p:pic>
      </p:grpSp>
      <p:pic>
        <p:nvPicPr>
          <p:cNvPr id="19" name="Object 19">
            <a:extLst>
              <a:ext uri="{FF2B5EF4-FFF2-40B4-BE49-F238E27FC236}">
                <a16:creationId xmlns:a16="http://schemas.microsoft.com/office/drawing/2014/main" id="{16E7398D-C3D2-5C12-CF4F-8DAE01E0C3F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45481" y="4041234"/>
            <a:ext cx="1923236" cy="796220"/>
          </a:xfrm>
          <a:prstGeom prst="rect">
            <a:avLst/>
          </a:prstGeom>
        </p:spPr>
      </p:pic>
      <p:grpSp>
        <p:nvGrpSpPr>
          <p:cNvPr id="20" name="그룹 1007">
            <a:extLst>
              <a:ext uri="{FF2B5EF4-FFF2-40B4-BE49-F238E27FC236}">
                <a16:creationId xmlns:a16="http://schemas.microsoft.com/office/drawing/2014/main" id="{0D06B9F9-9A33-1F5B-C6C5-FCBB83AAEFF3}"/>
              </a:ext>
            </a:extLst>
          </p:cNvPr>
          <p:cNvGrpSpPr/>
          <p:nvPr/>
        </p:nvGrpSpPr>
        <p:grpSpPr>
          <a:xfrm>
            <a:off x="1650940" y="2332184"/>
            <a:ext cx="1016197" cy="1032542"/>
            <a:chOff x="3514405" y="3979360"/>
            <a:chExt cx="1487468" cy="1487468"/>
          </a:xfrm>
        </p:grpSpPr>
        <p:pic>
          <p:nvPicPr>
            <p:cNvPr id="21" name="Object 22">
              <a:extLst>
                <a:ext uri="{FF2B5EF4-FFF2-40B4-BE49-F238E27FC236}">
                  <a16:creationId xmlns:a16="http://schemas.microsoft.com/office/drawing/2014/main" id="{0B585A9E-58A5-A0D5-B372-F2EB87C9A5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514405" y="3979360"/>
              <a:ext cx="1487468" cy="1487468"/>
            </a:xfrm>
            <a:prstGeom prst="rect">
              <a:avLst/>
            </a:prstGeom>
          </p:spPr>
        </p:pic>
      </p:grpSp>
      <p:grpSp>
        <p:nvGrpSpPr>
          <p:cNvPr id="26" name="그룹 1010">
            <a:extLst>
              <a:ext uri="{FF2B5EF4-FFF2-40B4-BE49-F238E27FC236}">
                <a16:creationId xmlns:a16="http://schemas.microsoft.com/office/drawing/2014/main" id="{9FCCD7DF-D47D-08F8-252B-6FAB835BD18C}"/>
              </a:ext>
            </a:extLst>
          </p:cNvPr>
          <p:cNvGrpSpPr/>
          <p:nvPr/>
        </p:nvGrpSpPr>
        <p:grpSpPr>
          <a:xfrm>
            <a:off x="3358430" y="2405107"/>
            <a:ext cx="1882200" cy="1882200"/>
            <a:chOff x="1628690" y="5142857"/>
            <a:chExt cx="1882200" cy="1882200"/>
          </a:xfrm>
        </p:grpSpPr>
        <p:pic>
          <p:nvPicPr>
            <p:cNvPr id="29" name="Object 31">
              <a:extLst>
                <a:ext uri="{FF2B5EF4-FFF2-40B4-BE49-F238E27FC236}">
                  <a16:creationId xmlns:a16="http://schemas.microsoft.com/office/drawing/2014/main" id="{35909EFE-F555-A705-B362-EEE62B5C9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28690" y="5142857"/>
              <a:ext cx="1882200" cy="1882200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69B90584-572F-7813-2A1B-F2B148773F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717" y="1979917"/>
            <a:ext cx="796220" cy="79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14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5038084-D852-43E1-9263-D56A2E2654BC}"/>
              </a:ext>
            </a:extLst>
          </p:cNvPr>
          <p:cNvSpPr/>
          <p:nvPr/>
        </p:nvSpPr>
        <p:spPr>
          <a:xfrm>
            <a:off x="425801" y="196346"/>
            <a:ext cx="33471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ko-KR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2.2 </a:t>
            </a:r>
            <a:r>
              <a:rPr lang="ko-KR" altLang="en-US" sz="2800" dirty="0">
                <a:latin typeface="a고딕14" panose="02020600000000000000" pitchFamily="18" charset="-127"/>
                <a:ea typeface="a고딕14" panose="02020600000000000000" pitchFamily="18" charset="-127"/>
              </a:rPr>
              <a:t>시스템 구조</a:t>
            </a:r>
            <a:endParaRPr lang="en-US" altLang="ko-KR" sz="28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0ACD84E-8E31-4E56-B262-900299D27979}"/>
              </a:ext>
            </a:extLst>
          </p:cNvPr>
          <p:cNvGrpSpPr/>
          <p:nvPr/>
        </p:nvGrpSpPr>
        <p:grpSpPr>
          <a:xfrm flipV="1">
            <a:off x="517642" y="800100"/>
            <a:ext cx="2911358" cy="69850"/>
            <a:chOff x="2057400" y="1143000"/>
            <a:chExt cx="2873208" cy="6350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78D6707-DCC4-4FEB-AB03-18945845FBF5}"/>
                </a:ext>
              </a:extLst>
            </p:cNvPr>
            <p:cNvSpPr/>
            <p:nvPr/>
          </p:nvSpPr>
          <p:spPr>
            <a:xfrm>
              <a:off x="2057400" y="1143000"/>
              <a:ext cx="1436604" cy="63500"/>
            </a:xfrm>
            <a:prstGeom prst="rect">
              <a:avLst/>
            </a:prstGeom>
            <a:solidFill>
              <a:srgbClr val="3135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152133D-4177-4A36-947E-1B1BCC7865E8}"/>
                </a:ext>
              </a:extLst>
            </p:cNvPr>
            <p:cNvSpPr/>
            <p:nvPr/>
          </p:nvSpPr>
          <p:spPr>
            <a:xfrm>
              <a:off x="3494004" y="1143000"/>
              <a:ext cx="1436604" cy="6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95DF1AD-F910-4A5B-9195-065B59205AB7}"/>
              </a:ext>
            </a:extLst>
          </p:cNvPr>
          <p:cNvSpPr/>
          <p:nvPr/>
        </p:nvSpPr>
        <p:spPr>
          <a:xfrm>
            <a:off x="425801" y="931589"/>
            <a:ext cx="2712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ko-KR" altLang="en-US" sz="2000" dirty="0">
                <a:latin typeface="a고딕12" panose="02020600000000000000" pitchFamily="18" charset="-127"/>
                <a:ea typeface="a고딕12" panose="02020600000000000000" pitchFamily="18" charset="-127"/>
              </a:rPr>
              <a:t>기능 및 구현 내용 소개</a:t>
            </a:r>
            <a:endParaRPr lang="en-US" altLang="ko-KR" sz="2000" dirty="0">
              <a:latin typeface="a고딕12" panose="02020600000000000000" pitchFamily="18" charset="-127"/>
              <a:ea typeface="a고딕12" panose="02020600000000000000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56A1ADE-47CF-4515-975E-8798E5DB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0CEAE-281C-4B3B-AE5D-4B247E794D33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977D33A-C2DA-5447-6150-244C7D629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0169"/>
            <a:ext cx="5865539" cy="531783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B8ECA38-946B-8224-6A04-A2DAE7D308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1257" y="0"/>
            <a:ext cx="64807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9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1021</TotalTime>
  <Words>680</Words>
  <Application>Microsoft Office PowerPoint</Application>
  <PresentationFormat>와이드스크린</PresentationFormat>
  <Paragraphs>129</Paragraphs>
  <Slides>15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6" baseType="lpstr">
      <vt:lpstr>a고딕11</vt:lpstr>
      <vt:lpstr>Arial</vt:lpstr>
      <vt:lpstr>a고딕14</vt:lpstr>
      <vt:lpstr>a고딕17</vt:lpstr>
      <vt:lpstr>a고딕15</vt:lpstr>
      <vt:lpstr>맑은 고딕</vt:lpstr>
      <vt:lpstr>Calibri</vt:lpstr>
      <vt:lpstr>a고딕13</vt:lpstr>
      <vt:lpstr>a고딕12</vt:lpstr>
      <vt:lpstr>Calibri Light</vt:lpstr>
      <vt:lpstr>Office 테마</vt:lpstr>
      <vt:lpstr>HappyHouse Web Project   </vt:lpstr>
      <vt:lpstr>목차</vt:lpstr>
      <vt:lpstr>1. 프로젝트 소개</vt:lpstr>
      <vt:lpstr>안녕하세요, 저희는 ‘ 팀 Simple Is Best ’입니다.</vt:lpstr>
      <vt:lpstr>PowerPoint 프레젠테이션</vt:lpstr>
      <vt:lpstr>PowerPoint 프레젠테이션</vt:lpstr>
      <vt:lpstr>2. 기능 및 구현 내용 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김영서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딥러닝 기반 한영 기계번역 모델 구현 산학협력캡스톤설계</dc:title>
  <dc:creator>조소영;곽정원;김영서;이지환;김동영</dc:creator>
  <cp:lastModifiedBy>김 영서</cp:lastModifiedBy>
  <cp:revision>130</cp:revision>
  <dcterms:created xsi:type="dcterms:W3CDTF">2020-03-26T09:39:50Z</dcterms:created>
  <dcterms:modified xsi:type="dcterms:W3CDTF">2022-05-26T16:08:47Z</dcterms:modified>
</cp:coreProperties>
</file>

<file path=docProps/thumbnail.jpeg>
</file>